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1370" r:id="rId4"/>
    <p:sldId id="1387" r:id="rId5"/>
    <p:sldId id="1869" r:id="rId6"/>
    <p:sldId id="1659" r:id="rId7"/>
    <p:sldId id="1447" r:id="rId8"/>
    <p:sldId id="1871" r:id="rId9"/>
    <p:sldId id="1873" r:id="rId10"/>
    <p:sldId id="1874" r:id="rId11"/>
    <p:sldId id="308" r:id="rId12"/>
    <p:sldId id="1875" r:id="rId13"/>
    <p:sldId id="1838" r:id="rId14"/>
    <p:sldId id="1915" r:id="rId15"/>
    <p:sldId id="535" r:id="rId16"/>
    <p:sldId id="1817" r:id="rId17"/>
    <p:sldId id="1836" r:id="rId18"/>
    <p:sldId id="1832" r:id="rId19"/>
    <p:sldId id="1833" r:id="rId20"/>
    <p:sldId id="1826" r:id="rId21"/>
    <p:sldId id="1834" r:id="rId22"/>
    <p:sldId id="1840" r:id="rId23"/>
    <p:sldId id="1842" r:id="rId24"/>
    <p:sldId id="1860" r:id="rId25"/>
    <p:sldId id="1878" r:id="rId26"/>
    <p:sldId id="1859" r:id="rId27"/>
    <p:sldId id="1880" r:id="rId28"/>
    <p:sldId id="1853" r:id="rId29"/>
    <p:sldId id="304" r:id="rId30"/>
    <p:sldId id="1879" r:id="rId31"/>
    <p:sldId id="1881" r:id="rId32"/>
    <p:sldId id="293" r:id="rId33"/>
    <p:sldId id="1862" r:id="rId34"/>
    <p:sldId id="1882" r:id="rId35"/>
    <p:sldId id="1841" r:id="rId36"/>
    <p:sldId id="1856" r:id="rId37"/>
    <p:sldId id="1865" r:id="rId38"/>
    <p:sldId id="1914" r:id="rId39"/>
    <p:sldId id="1843" r:id="rId40"/>
    <p:sldId id="1855" r:id="rId41"/>
    <p:sldId id="1884" r:id="rId42"/>
    <p:sldId id="1876" r:id="rId43"/>
    <p:sldId id="1844" r:id="rId44"/>
    <p:sldId id="1857" r:id="rId45"/>
    <p:sldId id="1858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75279" autoAdjust="0"/>
  </p:normalViewPr>
  <p:slideViewPr>
    <p:cSldViewPr snapToGrid="0">
      <p:cViewPr varScale="1">
        <p:scale>
          <a:sx n="54" d="100"/>
          <a:sy n="54" d="100"/>
        </p:scale>
        <p:origin x="1752" y="6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5A6BE-99A8-4CFF-AC49-F9ABE1BDF983}" type="datetimeFigureOut">
              <a:rPr lang="zh-TW" altLang="en-US" smtClean="0"/>
              <a:t>2021/3/27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1633A-A357-4647-96F8-3609E572E7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762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Sutskever%2C+I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rxiv.org/search/cs?searchtype=author&amp;query=Le%2C+Q+V" TargetMode="External"/><Relationship Id="rId4" Type="http://schemas.openxmlformats.org/officeDocument/2006/relationships/hyperlink" Target="https://arxiv.org/search/cs?searchtype=author&amp;query=Vinyals%2C+O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8682801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8682801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Vinyals%2C+O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Vinyals%2C+O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Vinyals%2C+O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====</a:t>
            </a:r>
          </a:p>
          <a:p>
            <a:r>
              <a:rPr lang="en-US" altLang="zh-TW" dirty="0"/>
              <a:t>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TBD: why not batch norm? why layer norm ?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360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Sequence to Sequence Learning with Neural Networks</a:t>
            </a:r>
          </a:p>
          <a:p>
            <a:pPr algn="l"/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Lucida Grande"/>
                <a:hlinkClick r:id="rId3"/>
              </a:rPr>
              <a:t>Ilya </a:t>
            </a:r>
            <a:r>
              <a:rPr lang="en-US" altLang="zh-TW" b="0" i="0" u="none" strike="noStrike" dirty="0" err="1">
                <a:solidFill>
                  <a:srgbClr val="000000"/>
                </a:solidFill>
                <a:effectLst/>
                <a:latin typeface="Lucida Grande"/>
                <a:hlinkClick r:id="rId3"/>
              </a:rPr>
              <a:t>Sutskever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Lucida Grande"/>
                <a:hlinkClick r:id="rId4"/>
              </a:rPr>
              <a:t>Oriol </a:t>
            </a:r>
            <a:r>
              <a:rPr lang="en-US" altLang="zh-TW" b="0" i="0" u="none" strike="noStrike" dirty="0" err="1">
                <a:solidFill>
                  <a:srgbClr val="000000"/>
                </a:solidFill>
                <a:effectLst/>
                <a:latin typeface="Lucida Grande"/>
                <a:hlinkClick r:id="rId4"/>
              </a:rPr>
              <a:t>Vinyals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Lucida Grande"/>
                <a:hlinkClick r:id="rId5"/>
              </a:rPr>
              <a:t>Quoc V. Le</a:t>
            </a:r>
            <a:endParaRPr lang="en-US" altLang="zh-TW" b="0" i="0" dirty="0">
              <a:solidFill>
                <a:srgbClr val="000000"/>
              </a:solidFill>
              <a:effectLst/>
              <a:latin typeface="Lucida Grande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234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可以用 </a:t>
            </a:r>
            <a:r>
              <a:rPr lang="en-US" altLang="zh-TW" dirty="0"/>
              <a:t>CNN, RNN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不用拘泥於 </a:t>
            </a:r>
            <a:r>
              <a:rPr lang="en-US" altLang="zh-TW" sz="1200" dirty="0"/>
              <a:t>Transformer’s Encoder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8860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932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558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653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Why not BN?</a:t>
            </a:r>
          </a:p>
          <a:p>
            <a:r>
              <a:rPr lang="en-US" altLang="zh-TW" dirty="0"/>
              <a:t>https://arxiv.org/pdf/2003.07845.pdf</a:t>
            </a:r>
          </a:p>
          <a:p>
            <a:endParaRPr lang="en-US" altLang="zh-TW" dirty="0"/>
          </a:p>
          <a:p>
            <a:r>
              <a:rPr lang="en-US" altLang="zh-TW" dirty="0"/>
              <a:t>=======</a:t>
            </a:r>
          </a:p>
          <a:p>
            <a:r>
              <a:rPr lang="en-US" altLang="zh-TW" dirty="0"/>
              <a:t>This is about initialization </a:t>
            </a:r>
          </a:p>
          <a:p>
            <a:r>
              <a:rPr lang="en-US" altLang="zh-TW" dirty="0"/>
              <a:t>https://arxiv.org/pdf/1908.11365.pdf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6036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is BOS?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458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is BOS?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119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is BOS?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1788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1" u="sng" dirty="0"/>
              <a:t>Masked</a:t>
            </a:r>
            <a:r>
              <a:rPr lang="en-US" altLang="zh-TW" sz="1200" dirty="0"/>
              <a:t>: attend on the generated sequence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913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/>
              <a:t>Speech Recognition + Machine Translation</a:t>
            </a:r>
            <a:endParaRPr lang="zh-TW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00FF"/>
                </a:solidFill>
              </a:rPr>
              <a:t>Why don’t we simply concatenate two system?</a:t>
            </a:r>
            <a:endParaRPr lang="zh-TW" altLang="en-US" sz="1200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1091A-BA7F-4927-A74E-E159E1EEC0D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90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Relation between attention and CNN</a:t>
            </a:r>
          </a:p>
          <a:p>
            <a:r>
              <a:rPr lang="en-US" altLang="zh-TW" dirty="0"/>
              <a:t>Global receptive field (compared to convolutional architectures)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7562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is BOS?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5332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接龍推文是</a:t>
            </a:r>
            <a:r>
              <a:rPr lang="en-US" altLang="zh-TW" dirty="0" err="1"/>
              <a:t>ptt</a:t>
            </a:r>
            <a:r>
              <a:rPr lang="zh-TW" altLang="en-US" dirty="0"/>
              <a:t>在推文中的一種趣味玩法，與推齊有些類似但又有所不同，是指在推文中接續上一樓的字句，而推出連續的意思。該類玩法確切起源已不可知</a:t>
            </a:r>
            <a:r>
              <a:rPr lang="en-US" altLang="zh-TW" dirty="0"/>
              <a:t>(</a:t>
            </a:r>
            <a:r>
              <a:rPr lang="zh-TW" altLang="en-US" dirty="0"/>
              <a:t>鄉民百科</a:t>
            </a:r>
            <a:r>
              <a:rPr lang="en-US" altLang="zh-TW" dirty="0"/>
              <a:t>)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7478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is BOS?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9328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308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7107D8-62AD-4DBE-91BF-C5D7B92A303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797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</a:t>
            </a:r>
            <a:r>
              <a:rPr lang="zh-TW" altLang="en-US" dirty="0"/>
              <a:t> </a:t>
            </a:r>
            <a:r>
              <a:rPr lang="en-US" altLang="zh-TW" dirty="0"/>
              <a:t>need to know consider which layer?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8801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https://arxiv.org/pdf/2005.08081.pdf?fbclid=IwAR3R4ezzOjQ0JN_dyH0RTbDJDuFKVgHdSPr30hCKAX58Q40OkAV72nlMSxE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971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is BOS?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672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is BOS?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491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https://ieeexplore.ieee.org/document/8682801/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(ICASSP 2019)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017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is BOS?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886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https://ieeexplore.ieee.org/document/8682801/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(ICASSP 2019)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875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195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https://youtu.be/mk6v2raVGfk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6E8CF-FCBF-439A-9E03-30A195932E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503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u="none" strike="noStrike" dirty="0">
                <a:effectLst/>
                <a:latin typeface="Lucida Grande"/>
                <a:hlinkClick r:id="rId3"/>
              </a:rPr>
              <a:t>Oriol </a:t>
            </a:r>
            <a:r>
              <a:rPr lang="en-US" altLang="zh-TW" b="0" i="0" u="none" strike="noStrike" dirty="0" err="1">
                <a:effectLst/>
                <a:latin typeface="Lucida Grande"/>
                <a:hlinkClick r:id="rId3"/>
              </a:rPr>
              <a:t>Vinyals</a:t>
            </a:r>
            <a:endParaRPr lang="en-US" altLang="zh-TW" b="0" i="0" u="none" strike="noStrike" dirty="0">
              <a:effectLst/>
              <a:latin typeface="Lucida Gran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https://arxiv.org/abs/1412.7449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Of course, you can try other tree traversal approaches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state-of-the-art results</a:t>
            </a:r>
            <a:r>
              <a:rPr lang="zh-TW" altLang="en-US" sz="1200" dirty="0"/>
              <a:t> </a:t>
            </a:r>
            <a:r>
              <a:rPr lang="en-US" altLang="zh-TW" sz="1200" dirty="0"/>
              <a:t>…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399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u="none" strike="noStrike" dirty="0">
                <a:effectLst/>
                <a:latin typeface="Lucida Grande"/>
                <a:hlinkClick r:id="rId3"/>
              </a:rPr>
              <a:t>Oriol </a:t>
            </a:r>
            <a:r>
              <a:rPr lang="en-US" altLang="zh-TW" b="0" i="0" u="none" strike="noStrike" dirty="0" err="1">
                <a:effectLst/>
                <a:latin typeface="Lucida Grande"/>
                <a:hlinkClick r:id="rId3"/>
              </a:rPr>
              <a:t>Vinyals</a:t>
            </a:r>
            <a:endParaRPr lang="en-US" altLang="zh-TW" b="0" i="0" u="none" strike="noStrike" dirty="0">
              <a:effectLst/>
              <a:latin typeface="Lucida Gran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https://arxiv.org/abs/1412.7449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Of course, you can try other tree traversal approaches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state-of-the-art results</a:t>
            </a:r>
            <a:r>
              <a:rPr lang="zh-TW" altLang="en-US" sz="1200" dirty="0"/>
              <a:t> </a:t>
            </a:r>
            <a:r>
              <a:rPr lang="en-US" altLang="zh-TW" sz="1200" dirty="0"/>
              <a:t>…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356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u="none" strike="noStrike" dirty="0">
                <a:effectLst/>
                <a:latin typeface="Lucida Grande"/>
                <a:hlinkClick r:id="rId3"/>
              </a:rPr>
              <a:t>Oriol </a:t>
            </a:r>
            <a:r>
              <a:rPr lang="en-US" altLang="zh-TW" b="0" i="0" u="none" strike="noStrike" dirty="0" err="1">
                <a:effectLst/>
                <a:latin typeface="Lucida Grande"/>
                <a:hlinkClick r:id="rId3"/>
              </a:rPr>
              <a:t>Vinyals</a:t>
            </a:r>
            <a:endParaRPr lang="en-US" altLang="zh-TW" b="0" i="0" u="none" strike="noStrike" dirty="0">
              <a:effectLst/>
              <a:latin typeface="Lucida Gran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https://arxiv.org/abs/1412.7449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Of course, you can try other tree traversal approaches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state-of-the-art results</a:t>
            </a:r>
            <a:r>
              <a:rPr lang="zh-TW" altLang="en-US" sz="1200" dirty="0"/>
              <a:t> </a:t>
            </a:r>
            <a:r>
              <a:rPr lang="en-US" altLang="zh-TW" sz="1200" dirty="0"/>
              <a:t>…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9379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055AD-7F28-4E57-A68A-B32D325AB827}" type="datetime1">
              <a:rPr lang="zh-TW" altLang="en-US" smtClean="0"/>
              <a:t>2021/3/27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5462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F77E8-43C5-4E51-A8C8-51BA90C3488E}" type="datetime1">
              <a:rPr lang="zh-TW" altLang="en-US" smtClean="0"/>
              <a:t>2021/3/27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583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CEE2-6C2B-479D-A0AD-4AC7F9AD6E5C}" type="datetime1">
              <a:rPr lang="zh-TW" altLang="en-US" smtClean="0"/>
              <a:t>2021/3/27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802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9FCAA-7546-4E4F-AC56-96458168AEE1}" type="datetime1">
              <a:rPr lang="zh-TW" altLang="en-US" smtClean="0"/>
              <a:t>2021/3/27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660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E7A0-75FB-42AD-B92A-45964F6A9EA4}" type="datetime1">
              <a:rPr lang="zh-TW" altLang="en-US" smtClean="0"/>
              <a:t>2021/3/27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843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9CB01-977F-4B56-A435-54A793BAA481}" type="datetime1">
              <a:rPr lang="zh-TW" altLang="en-US" smtClean="0"/>
              <a:t>2021/3/27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295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EEAD4-5430-4E22-8507-D1E7F9345825}" type="datetime1">
              <a:rPr lang="zh-TW" altLang="en-US" smtClean="0"/>
              <a:t>2021/3/27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657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BA728-AFD2-48D3-B45F-E08F4C2D14BA}" type="datetime1">
              <a:rPr lang="zh-TW" altLang="en-US" smtClean="0"/>
              <a:t>2021/3/27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33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27D2-95A0-4ED4-879F-E8450FB6CBAD}" type="datetime1">
              <a:rPr lang="zh-TW" altLang="en-US" smtClean="0"/>
              <a:t>2021/3/27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987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1DC4-9011-4FA6-8DCE-E6650CD633E4}" type="datetime1">
              <a:rPr lang="zh-TW" altLang="en-US" smtClean="0"/>
              <a:t>2021/3/27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522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FDA4C-D73D-4D78-85DF-D5BB5263408D}" type="datetime1">
              <a:rPr lang="zh-TW" altLang="en-US" smtClean="0"/>
              <a:t>2021/3/27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784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5D7C7-60F2-47D6-9E1A-C4209D0F2D78}" type="datetime1">
              <a:rPr lang="zh-TW" altLang="en-US" smtClean="0"/>
              <a:t>2021/3/27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27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0.png"/><Relationship Id="rId7" Type="http://schemas.openxmlformats.org/officeDocument/2006/relationships/image" Target="../media/image19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.png"/><Relationship Id="rId5" Type="http://schemas.openxmlformats.org/officeDocument/2006/relationships/image" Target="../media/image171.png"/><Relationship Id="rId10" Type="http://schemas.openxmlformats.org/officeDocument/2006/relationships/image" Target="../media/image22.png"/><Relationship Id="rId4" Type="http://schemas.openxmlformats.org/officeDocument/2006/relationships/image" Target="../media/image17.jpe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7.jpe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7.jpe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21.jpe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4.png"/><Relationship Id="rId3" Type="http://schemas.openxmlformats.org/officeDocument/2006/relationships/image" Target="../media/image37.jpeg"/><Relationship Id="rId7" Type="http://schemas.openxmlformats.org/officeDocument/2006/relationships/image" Target="../media/image18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22.png"/><Relationship Id="rId5" Type="http://schemas.openxmlformats.org/officeDocument/2006/relationships/image" Target="../media/image17.jpeg"/><Relationship Id="rId10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00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7.jpeg"/><Relationship Id="rId5" Type="http://schemas.openxmlformats.org/officeDocument/2006/relationships/image" Target="../media/image120.png"/><Relationship Id="rId10" Type="http://schemas.openxmlformats.org/officeDocument/2006/relationships/image" Target="../media/image170.png"/><Relationship Id="rId4" Type="http://schemas.openxmlformats.org/officeDocument/2006/relationships/image" Target="../media/image110.png"/><Relationship Id="rId9" Type="http://schemas.openxmlformats.org/officeDocument/2006/relationships/image" Target="../media/image1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63.png"/><Relationship Id="rId26" Type="http://schemas.openxmlformats.org/officeDocument/2006/relationships/image" Target="../media/image110.png"/><Relationship Id="rId3" Type="http://schemas.openxmlformats.org/officeDocument/2006/relationships/image" Target="../media/image560.png"/><Relationship Id="rId7" Type="http://schemas.openxmlformats.org/officeDocument/2006/relationships/image" Target="../media/image70.png"/><Relationship Id="rId12" Type="http://schemas.openxmlformats.org/officeDocument/2006/relationships/image" Target="../media/image620.png"/><Relationship Id="rId17" Type="http://schemas.openxmlformats.org/officeDocument/2006/relationships/image" Target="../media/image75.png"/><Relationship Id="rId25" Type="http://schemas.openxmlformats.org/officeDocument/2006/relationships/image" Target="../media/image10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4.png"/><Relationship Id="rId29" Type="http://schemas.openxmlformats.org/officeDocument/2006/relationships/image" Target="../media/image7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300.png"/><Relationship Id="rId15" Type="http://schemas.openxmlformats.org/officeDocument/2006/relationships/image" Target="../media/image73.png"/><Relationship Id="rId23" Type="http://schemas.openxmlformats.org/officeDocument/2006/relationships/image" Target="../media/image690.png"/><Relationship Id="rId28" Type="http://schemas.openxmlformats.org/officeDocument/2006/relationships/image" Target="../media/image130.png"/><Relationship Id="rId10" Type="http://schemas.openxmlformats.org/officeDocument/2006/relationships/image" Target="../media/image61.png"/><Relationship Id="rId4" Type="http://schemas.openxmlformats.org/officeDocument/2006/relationships/image" Target="../media/image580.png"/><Relationship Id="rId9" Type="http://schemas.openxmlformats.org/officeDocument/2006/relationships/image" Target="../media/image600.png"/><Relationship Id="rId14" Type="http://schemas.openxmlformats.org/officeDocument/2006/relationships/image" Target="../media/image72.png"/><Relationship Id="rId27" Type="http://schemas.openxmlformats.org/officeDocument/2006/relationships/image" Target="../media/image120.png"/><Relationship Id="rId30" Type="http://schemas.openxmlformats.org/officeDocument/2006/relationships/image" Target="../media/image7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7.png"/><Relationship Id="rId5" Type="http://schemas.microsoft.com/office/2007/relationships/media" Target="../media/media3.wav"/><Relationship Id="rId10" Type="http://schemas.openxmlformats.org/officeDocument/2006/relationships/notesSlide" Target="../notesSlides/notesSlide4.xml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6.mp4"/><Relationship Id="rId7" Type="http://schemas.openxmlformats.org/officeDocument/2006/relationships/image" Target="../media/image8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ãTransformerãçåçæå°çµæ">
            <a:extLst>
              <a:ext uri="{FF2B5EF4-FFF2-40B4-BE49-F238E27FC236}">
                <a16:creationId xmlns:a16="http://schemas.microsoft.com/office/drawing/2014/main" id="{05CE3806-BC53-4AC5-887D-A8ED18DB8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1" r="4734" b="-2"/>
          <a:stretch/>
        </p:blipFill>
        <p:spPr bwMode="auto">
          <a:xfrm>
            <a:off x="-12" y="10"/>
            <a:ext cx="6856308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i2.wp.com/mlexplained.com/wp-content/uploads/2019/01/bert.png?fit=400%2C400">
            <a:extLst>
              <a:ext uri="{FF2B5EF4-FFF2-40B4-BE49-F238E27FC236}">
                <a16:creationId xmlns:a16="http://schemas.microsoft.com/office/drawing/2014/main" id="{A6785643-5C4A-4E41-A426-0E71C3B47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2" r="8945" b="-3"/>
          <a:stretch/>
        </p:blipFill>
        <p:spPr bwMode="auto">
          <a:xfrm>
            <a:off x="4342776" y="10"/>
            <a:ext cx="4801236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57ADA24-F07F-4AF3-A108-8B0538C1B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4826087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D73F4CC-B1BA-4E24-A121-451866D0D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056" y="2498879"/>
            <a:ext cx="3389504" cy="1855246"/>
          </a:xfrm>
        </p:spPr>
        <p:txBody>
          <a:bodyPr anchor="t">
            <a:normAutofit/>
          </a:bodyPr>
          <a:lstStyle/>
          <a:p>
            <a:pPr algn="l"/>
            <a:r>
              <a:rPr lang="en-US" altLang="zh-TW" sz="4700" dirty="0"/>
              <a:t>Transformer</a:t>
            </a:r>
            <a:endParaRPr lang="zh-TW" altLang="en-US" sz="47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0D7E7D-EA73-4AA5-8F5C-171856984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56" y="4199972"/>
            <a:ext cx="4307974" cy="699513"/>
          </a:xfrm>
        </p:spPr>
        <p:txBody>
          <a:bodyPr anchor="b">
            <a:noAutofit/>
          </a:bodyPr>
          <a:lstStyle/>
          <a:p>
            <a:pPr algn="l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3200" dirty="0"/>
              <a:t> </a:t>
            </a:r>
            <a:r>
              <a:rPr lang="en-US" altLang="zh-TW" sz="3200" dirty="0"/>
              <a:t>Hung-yi Lee 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7043016-3B23-411F-907F-0602E44BF387}"/>
              </a:ext>
            </a:extLst>
          </p:cNvPr>
          <p:cNvSpPr txBox="1"/>
          <p:nvPr/>
        </p:nvSpPr>
        <p:spPr>
          <a:xfrm rot="982903">
            <a:off x="6795404" y="1835009"/>
            <a:ext cx="1072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BERT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2FFD67-8D10-4993-854E-FBE44727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1985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475174" y="5886938"/>
            <a:ext cx="6389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deep      learning</a:t>
            </a:r>
            <a:r>
              <a:rPr lang="zh-TW" altLang="en-US" sz="2800" dirty="0"/>
              <a:t>      </a:t>
            </a:r>
            <a:r>
              <a:rPr lang="en-US" altLang="zh-TW" sz="2800" dirty="0"/>
              <a:t> is</a:t>
            </a:r>
            <a:r>
              <a:rPr lang="zh-TW" altLang="en-US" sz="2800" dirty="0"/>
              <a:t>      </a:t>
            </a:r>
            <a:r>
              <a:rPr lang="en-US" altLang="zh-TW" sz="2800" dirty="0"/>
              <a:t> very</a:t>
            </a:r>
            <a:r>
              <a:rPr lang="zh-TW" altLang="en-US" sz="2800" dirty="0"/>
              <a:t>     </a:t>
            </a:r>
            <a:r>
              <a:rPr lang="en-US" altLang="zh-TW" sz="2800" dirty="0"/>
              <a:t> powerful</a:t>
            </a:r>
            <a:endParaRPr lang="zh-TW" altLang="en-US" sz="2800" dirty="0"/>
          </a:p>
        </p:txBody>
      </p:sp>
      <p:sp>
        <p:nvSpPr>
          <p:cNvPr id="5" name="圓角矩形 4"/>
          <p:cNvSpPr/>
          <p:nvPr/>
        </p:nvSpPr>
        <p:spPr>
          <a:xfrm>
            <a:off x="1475174" y="5886938"/>
            <a:ext cx="970662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629059" y="5886938"/>
            <a:ext cx="1485919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298201" y="5886938"/>
            <a:ext cx="600549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5081973" y="5886938"/>
            <a:ext cx="1050492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6298438" y="5886938"/>
            <a:ext cx="1639259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4286422" y="3921553"/>
            <a:ext cx="3651275" cy="5039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VP</a:t>
            </a:r>
            <a:endParaRPr lang="zh-TW" altLang="en-US" sz="2400" dirty="0"/>
          </a:p>
        </p:txBody>
      </p:sp>
      <p:sp>
        <p:nvSpPr>
          <p:cNvPr id="11" name="圓角矩形 10"/>
          <p:cNvSpPr/>
          <p:nvPr/>
        </p:nvSpPr>
        <p:spPr>
          <a:xfrm>
            <a:off x="1512051" y="2978385"/>
            <a:ext cx="6425646" cy="50391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</a:t>
            </a:r>
            <a:endParaRPr lang="zh-TW" altLang="en-US" sz="2400" dirty="0"/>
          </a:p>
        </p:txBody>
      </p:sp>
      <p:sp>
        <p:nvSpPr>
          <p:cNvPr id="12" name="圓角矩形 11"/>
          <p:cNvSpPr/>
          <p:nvPr/>
        </p:nvSpPr>
        <p:spPr>
          <a:xfrm>
            <a:off x="1512051" y="4933629"/>
            <a:ext cx="2645310" cy="50391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NP</a:t>
            </a:r>
            <a:endParaRPr lang="zh-TW" altLang="en-US" sz="2400" dirty="0"/>
          </a:p>
        </p:txBody>
      </p:sp>
      <p:sp>
        <p:nvSpPr>
          <p:cNvPr id="13" name="圓角矩形 12"/>
          <p:cNvSpPr/>
          <p:nvPr/>
        </p:nvSpPr>
        <p:spPr>
          <a:xfrm>
            <a:off x="5081973" y="4906167"/>
            <a:ext cx="2855724" cy="50391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ADJV</a:t>
            </a:r>
            <a:endParaRPr lang="zh-TW" altLang="en-US" sz="2400" dirty="0"/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1966864" y="5437545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3396521" y="5437545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5638978" y="5437545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7141207" y="5437545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6509835" y="4456774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598475" y="4456774"/>
            <a:ext cx="0" cy="14027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132465" y="3472160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 flipV="1">
            <a:off x="2861286" y="3482301"/>
            <a:ext cx="0" cy="14610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46551" y="45748"/>
            <a:ext cx="5222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Seq2seq for Syntactic Parsing </a:t>
            </a:r>
            <a:endParaRPr lang="zh-TW" altLang="en-US" sz="3200" b="1" i="1" u="sng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C9EC59F-962B-4E76-8D00-FAF1DD8583B1}"/>
              </a:ext>
            </a:extLst>
          </p:cNvPr>
          <p:cNvSpPr txBox="1"/>
          <p:nvPr/>
        </p:nvSpPr>
        <p:spPr>
          <a:xfrm>
            <a:off x="178024" y="5733049"/>
            <a:ext cx="1109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Input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6D61C7A-9D23-482A-A593-38C3FC25A025}"/>
              </a:ext>
            </a:extLst>
          </p:cNvPr>
          <p:cNvSpPr txBox="1"/>
          <p:nvPr/>
        </p:nvSpPr>
        <p:spPr>
          <a:xfrm>
            <a:off x="178024" y="3797320"/>
            <a:ext cx="1109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Output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1B8F7B3-D962-45BF-B028-3DA37DAF3387}"/>
              </a:ext>
            </a:extLst>
          </p:cNvPr>
          <p:cNvSpPr/>
          <p:nvPr/>
        </p:nvSpPr>
        <p:spPr>
          <a:xfrm>
            <a:off x="1388090" y="5801420"/>
            <a:ext cx="6710876" cy="704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AE85BDBE-4B5F-467A-B5D6-3C9D58C56F25}"/>
              </a:ext>
            </a:extLst>
          </p:cNvPr>
          <p:cNvSpPr/>
          <p:nvPr/>
        </p:nvSpPr>
        <p:spPr>
          <a:xfrm>
            <a:off x="1388090" y="2906026"/>
            <a:ext cx="6710876" cy="27995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150CA47-E718-4640-9753-E0496F3E6CA5}"/>
              </a:ext>
            </a:extLst>
          </p:cNvPr>
          <p:cNvSpPr txBox="1"/>
          <p:nvPr/>
        </p:nvSpPr>
        <p:spPr>
          <a:xfrm>
            <a:off x="2723581" y="2279032"/>
            <a:ext cx="4049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/>
              <a:t>Is it a sequence?</a:t>
            </a:r>
            <a:endParaRPr lang="zh-TW" altLang="en-US" sz="3200" b="1" dirty="0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BB0178CD-63A9-4921-A8C7-6C8B8059F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52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2" grpId="0"/>
      <p:bldP spid="53" grpId="0"/>
      <p:bldP spid="3" grpId="0" animBg="1"/>
      <p:bldP spid="55" grpId="0" animBg="1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475174" y="5886938"/>
            <a:ext cx="6389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deep      learning</a:t>
            </a:r>
            <a:r>
              <a:rPr lang="zh-TW" altLang="en-US" sz="2800" dirty="0"/>
              <a:t>      </a:t>
            </a:r>
            <a:r>
              <a:rPr lang="en-US" altLang="zh-TW" sz="2800" dirty="0"/>
              <a:t> is</a:t>
            </a:r>
            <a:r>
              <a:rPr lang="zh-TW" altLang="en-US" sz="2800" dirty="0"/>
              <a:t>      </a:t>
            </a:r>
            <a:r>
              <a:rPr lang="en-US" altLang="zh-TW" sz="2800" dirty="0"/>
              <a:t> very</a:t>
            </a:r>
            <a:r>
              <a:rPr lang="zh-TW" altLang="en-US" sz="2800" dirty="0"/>
              <a:t>     </a:t>
            </a:r>
            <a:r>
              <a:rPr lang="en-US" altLang="zh-TW" sz="2800" dirty="0"/>
              <a:t> powerful</a:t>
            </a:r>
            <a:endParaRPr lang="zh-TW" altLang="en-US" sz="2800" dirty="0"/>
          </a:p>
        </p:txBody>
      </p:sp>
      <p:sp>
        <p:nvSpPr>
          <p:cNvPr id="5" name="圓角矩形 4"/>
          <p:cNvSpPr/>
          <p:nvPr/>
        </p:nvSpPr>
        <p:spPr>
          <a:xfrm>
            <a:off x="1475174" y="5886938"/>
            <a:ext cx="970662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629059" y="5886938"/>
            <a:ext cx="1485919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298201" y="5886938"/>
            <a:ext cx="600549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5081973" y="5886938"/>
            <a:ext cx="1050492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6298438" y="5886938"/>
            <a:ext cx="1639259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4286422" y="3921553"/>
            <a:ext cx="3651275" cy="5039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VP</a:t>
            </a:r>
            <a:endParaRPr lang="zh-TW" altLang="en-US" sz="2400" dirty="0"/>
          </a:p>
        </p:txBody>
      </p:sp>
      <p:sp>
        <p:nvSpPr>
          <p:cNvPr id="11" name="圓角矩形 10"/>
          <p:cNvSpPr/>
          <p:nvPr/>
        </p:nvSpPr>
        <p:spPr>
          <a:xfrm>
            <a:off x="1512051" y="2978385"/>
            <a:ext cx="6425646" cy="50391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</a:t>
            </a:r>
            <a:endParaRPr lang="zh-TW" altLang="en-US" sz="2400" dirty="0"/>
          </a:p>
        </p:txBody>
      </p:sp>
      <p:sp>
        <p:nvSpPr>
          <p:cNvPr id="12" name="圓角矩形 11"/>
          <p:cNvSpPr/>
          <p:nvPr/>
        </p:nvSpPr>
        <p:spPr>
          <a:xfrm>
            <a:off x="1512051" y="4933629"/>
            <a:ext cx="2645310" cy="50391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NP</a:t>
            </a:r>
            <a:endParaRPr lang="zh-TW" altLang="en-US" sz="2400" dirty="0"/>
          </a:p>
        </p:txBody>
      </p:sp>
      <p:sp>
        <p:nvSpPr>
          <p:cNvPr id="13" name="圓角矩形 12"/>
          <p:cNvSpPr/>
          <p:nvPr/>
        </p:nvSpPr>
        <p:spPr>
          <a:xfrm>
            <a:off x="5081973" y="4906167"/>
            <a:ext cx="2855724" cy="50391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ADJV</a:t>
            </a:r>
            <a:endParaRPr lang="zh-TW" altLang="en-US" sz="2400" dirty="0"/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1966864" y="5437545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3396521" y="5437545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5638978" y="5437545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7141207" y="5437545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6509835" y="4456774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598475" y="4456774"/>
            <a:ext cx="0" cy="14027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132465" y="3472160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 flipV="1">
            <a:off x="2861286" y="3482301"/>
            <a:ext cx="0" cy="14610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46551" y="45748"/>
            <a:ext cx="5222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Seq2seq for Syntactic Parsing </a:t>
            </a:r>
            <a:endParaRPr lang="zh-TW" altLang="en-US" sz="3200" b="1" i="1" u="sng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897029" y="2201456"/>
            <a:ext cx="1603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Seq2seq! 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69" name="直線接點 68"/>
          <p:cNvCxnSpPr>
            <a:cxnSpLocks/>
          </p:cNvCxnSpPr>
          <p:nvPr/>
        </p:nvCxnSpPr>
        <p:spPr>
          <a:xfrm flipV="1">
            <a:off x="714236" y="2392363"/>
            <a:ext cx="0" cy="379987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cxnSpLocks/>
          </p:cNvCxnSpPr>
          <p:nvPr/>
        </p:nvCxnSpPr>
        <p:spPr>
          <a:xfrm flipH="1" flipV="1">
            <a:off x="721799" y="6162744"/>
            <a:ext cx="702782" cy="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cxnSpLocks/>
          </p:cNvCxnSpPr>
          <p:nvPr/>
        </p:nvCxnSpPr>
        <p:spPr>
          <a:xfrm flipV="1">
            <a:off x="721799" y="1815054"/>
            <a:ext cx="622148" cy="5992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873212AA-FE44-4EA6-A75C-F34DE3A8F836}"/>
              </a:ext>
            </a:extLst>
          </p:cNvPr>
          <p:cNvSpPr/>
          <p:nvPr/>
        </p:nvSpPr>
        <p:spPr>
          <a:xfrm>
            <a:off x="1388090" y="2906026"/>
            <a:ext cx="6710876" cy="27995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671F5B3A-1A7A-4C06-AF4F-6D912B26E9CB}"/>
              </a:ext>
            </a:extLst>
          </p:cNvPr>
          <p:cNvGrpSpPr/>
          <p:nvPr/>
        </p:nvGrpSpPr>
        <p:grpSpPr>
          <a:xfrm>
            <a:off x="1404585" y="820939"/>
            <a:ext cx="6899996" cy="1380517"/>
            <a:chOff x="1404585" y="820939"/>
            <a:chExt cx="6899996" cy="1380517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A48E75DD-96BD-414E-9C0C-293B29EAB190}"/>
                </a:ext>
              </a:extLst>
            </p:cNvPr>
            <p:cNvGrpSpPr/>
            <p:nvPr/>
          </p:nvGrpSpPr>
          <p:grpSpPr>
            <a:xfrm>
              <a:off x="1558276" y="946197"/>
              <a:ext cx="6746305" cy="461665"/>
              <a:chOff x="1500220" y="946197"/>
              <a:chExt cx="6746305" cy="461665"/>
            </a:xfrm>
          </p:grpSpPr>
          <p:sp>
            <p:nvSpPr>
              <p:cNvPr id="23" name="文字方塊 22"/>
              <p:cNvSpPr txBox="1"/>
              <p:nvPr/>
            </p:nvSpPr>
            <p:spPr>
              <a:xfrm>
                <a:off x="1500220" y="946197"/>
                <a:ext cx="890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(S</a:t>
                </a:r>
                <a:endParaRPr lang="zh-TW" altLang="en-US" sz="2400" dirty="0"/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2243456" y="946197"/>
                <a:ext cx="890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(NP</a:t>
                </a:r>
                <a:endParaRPr lang="zh-TW" altLang="en-US" sz="2400" dirty="0"/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3134292" y="946197"/>
                <a:ext cx="890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deep</a:t>
                </a:r>
                <a:endParaRPr lang="zh-TW" altLang="en-US" sz="2400" dirty="0"/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4157361" y="946197"/>
                <a:ext cx="13419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learning</a:t>
                </a:r>
                <a:endParaRPr lang="zh-TW" altLang="en-US" sz="2400" dirty="0"/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5525060" y="946197"/>
                <a:ext cx="5037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6028784" y="946197"/>
                <a:ext cx="890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(VP</a:t>
                </a:r>
                <a:endParaRPr lang="zh-TW" altLang="en-US" sz="2400" dirty="0"/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6904559" y="946197"/>
                <a:ext cx="13419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is</a:t>
                </a:r>
                <a:endParaRPr lang="zh-TW" altLang="en-US" sz="2400" dirty="0"/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3B3E7556-F136-4D08-BF3D-C0C2C21331F7}"/>
                </a:ext>
              </a:extLst>
            </p:cNvPr>
            <p:cNvGrpSpPr/>
            <p:nvPr/>
          </p:nvGrpSpPr>
          <p:grpSpPr>
            <a:xfrm>
              <a:off x="2558943" y="1528283"/>
              <a:ext cx="5730219" cy="461665"/>
              <a:chOff x="2601621" y="1815054"/>
              <a:chExt cx="5730219" cy="461665"/>
            </a:xfrm>
          </p:grpSpPr>
          <p:sp>
            <p:nvSpPr>
              <p:cNvPr id="59" name="文字方塊 58"/>
              <p:cNvSpPr txBox="1"/>
              <p:nvPr/>
            </p:nvSpPr>
            <p:spPr>
              <a:xfrm>
                <a:off x="2601621" y="1815054"/>
                <a:ext cx="11405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(ADJV</a:t>
                </a:r>
                <a:endParaRPr lang="zh-TW" altLang="en-US" sz="2400" dirty="0"/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3936605" y="1815054"/>
                <a:ext cx="13419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very</a:t>
                </a:r>
                <a:endParaRPr lang="zh-TW" altLang="en-US" sz="2400" dirty="0"/>
              </a:p>
            </p:txBody>
          </p:sp>
          <p:sp>
            <p:nvSpPr>
              <p:cNvPr id="61" name="文字方塊 60"/>
              <p:cNvSpPr txBox="1"/>
              <p:nvPr/>
            </p:nvSpPr>
            <p:spPr>
              <a:xfrm>
                <a:off x="5108622" y="1815054"/>
                <a:ext cx="13419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powerful</a:t>
                </a:r>
                <a:endParaRPr lang="zh-TW" altLang="en-US" sz="2400" dirty="0"/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>
                <a:off x="6713078" y="1815054"/>
                <a:ext cx="5037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7296329" y="1815054"/>
                <a:ext cx="5037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  <p:sp>
            <p:nvSpPr>
              <p:cNvPr id="64" name="文字方塊 63"/>
              <p:cNvSpPr txBox="1"/>
              <p:nvPr/>
            </p:nvSpPr>
            <p:spPr>
              <a:xfrm>
                <a:off x="7828116" y="1815054"/>
                <a:ext cx="5037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</p:grpSp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708D25CE-69EF-4A70-8C9B-39F9CD83428E}"/>
                </a:ext>
              </a:extLst>
            </p:cNvPr>
            <p:cNvSpPr/>
            <p:nvPr/>
          </p:nvSpPr>
          <p:spPr>
            <a:xfrm>
              <a:off x="1404585" y="820939"/>
              <a:ext cx="6710876" cy="138051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0A4E40CF-8A3F-479A-8FA1-796EC1134518}"/>
              </a:ext>
            </a:extLst>
          </p:cNvPr>
          <p:cNvSpPr/>
          <p:nvPr/>
        </p:nvSpPr>
        <p:spPr>
          <a:xfrm>
            <a:off x="1388090" y="5801420"/>
            <a:ext cx="6710876" cy="704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2F1D2A1-E876-4684-85E5-54D642B2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98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475174" y="5886938"/>
            <a:ext cx="6389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deep      learning</a:t>
            </a:r>
            <a:r>
              <a:rPr lang="zh-TW" altLang="en-US" sz="2800" dirty="0"/>
              <a:t>      </a:t>
            </a:r>
            <a:r>
              <a:rPr lang="en-US" altLang="zh-TW" sz="2800" dirty="0"/>
              <a:t> is</a:t>
            </a:r>
            <a:r>
              <a:rPr lang="zh-TW" altLang="en-US" sz="2800" dirty="0"/>
              <a:t>      </a:t>
            </a:r>
            <a:r>
              <a:rPr lang="en-US" altLang="zh-TW" sz="2800" dirty="0"/>
              <a:t> very</a:t>
            </a:r>
            <a:r>
              <a:rPr lang="zh-TW" altLang="en-US" sz="2800" dirty="0"/>
              <a:t>     </a:t>
            </a:r>
            <a:r>
              <a:rPr lang="en-US" altLang="zh-TW" sz="2800" dirty="0"/>
              <a:t> powerful</a:t>
            </a:r>
            <a:endParaRPr lang="zh-TW" altLang="en-US" sz="2800" dirty="0"/>
          </a:p>
        </p:txBody>
      </p:sp>
      <p:sp>
        <p:nvSpPr>
          <p:cNvPr id="5" name="圓角矩形 4"/>
          <p:cNvSpPr/>
          <p:nvPr/>
        </p:nvSpPr>
        <p:spPr>
          <a:xfrm>
            <a:off x="1475174" y="5886938"/>
            <a:ext cx="970662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629059" y="5886938"/>
            <a:ext cx="1485919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298201" y="5886938"/>
            <a:ext cx="600549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5081973" y="5886938"/>
            <a:ext cx="1050492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6298438" y="5886938"/>
            <a:ext cx="1639259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246551" y="45748"/>
            <a:ext cx="5222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Seq2seq for Syntactic Parsing </a:t>
            </a:r>
            <a:endParaRPr lang="zh-TW" altLang="en-US" sz="3200" b="1" i="1" u="sng" dirty="0"/>
          </a:p>
        </p:txBody>
      </p:sp>
      <p:cxnSp>
        <p:nvCxnSpPr>
          <p:cNvPr id="69" name="直線接點 68"/>
          <p:cNvCxnSpPr>
            <a:cxnSpLocks/>
          </p:cNvCxnSpPr>
          <p:nvPr/>
        </p:nvCxnSpPr>
        <p:spPr>
          <a:xfrm flipV="1">
            <a:off x="714236" y="2392363"/>
            <a:ext cx="0" cy="379987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cxnSpLocks/>
          </p:cNvCxnSpPr>
          <p:nvPr/>
        </p:nvCxnSpPr>
        <p:spPr>
          <a:xfrm flipH="1" flipV="1">
            <a:off x="721799" y="6162744"/>
            <a:ext cx="702782" cy="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cxnSpLocks/>
          </p:cNvCxnSpPr>
          <p:nvPr/>
        </p:nvCxnSpPr>
        <p:spPr>
          <a:xfrm flipV="1">
            <a:off x="721799" y="1815054"/>
            <a:ext cx="622148" cy="5992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671F5B3A-1A7A-4C06-AF4F-6D912B26E9CB}"/>
              </a:ext>
            </a:extLst>
          </p:cNvPr>
          <p:cNvGrpSpPr/>
          <p:nvPr/>
        </p:nvGrpSpPr>
        <p:grpSpPr>
          <a:xfrm>
            <a:off x="1404585" y="820939"/>
            <a:ext cx="6899996" cy="1380517"/>
            <a:chOff x="1404585" y="820939"/>
            <a:chExt cx="6899996" cy="1380517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A48E75DD-96BD-414E-9C0C-293B29EAB190}"/>
                </a:ext>
              </a:extLst>
            </p:cNvPr>
            <p:cNvGrpSpPr/>
            <p:nvPr/>
          </p:nvGrpSpPr>
          <p:grpSpPr>
            <a:xfrm>
              <a:off x="1558276" y="946197"/>
              <a:ext cx="6746305" cy="461665"/>
              <a:chOff x="1500220" y="946197"/>
              <a:chExt cx="6746305" cy="461665"/>
            </a:xfrm>
          </p:grpSpPr>
          <p:sp>
            <p:nvSpPr>
              <p:cNvPr id="23" name="文字方塊 22"/>
              <p:cNvSpPr txBox="1"/>
              <p:nvPr/>
            </p:nvSpPr>
            <p:spPr>
              <a:xfrm>
                <a:off x="1500220" y="946197"/>
                <a:ext cx="890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(S</a:t>
                </a:r>
                <a:endParaRPr lang="zh-TW" altLang="en-US" sz="2400" dirty="0"/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2243456" y="946197"/>
                <a:ext cx="890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(NP</a:t>
                </a:r>
                <a:endParaRPr lang="zh-TW" altLang="en-US" sz="2400" dirty="0"/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3134292" y="946197"/>
                <a:ext cx="890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deep</a:t>
                </a:r>
                <a:endParaRPr lang="zh-TW" altLang="en-US" sz="2400" dirty="0"/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4157361" y="946197"/>
                <a:ext cx="13419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learning</a:t>
                </a:r>
                <a:endParaRPr lang="zh-TW" altLang="en-US" sz="2400" dirty="0"/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5525060" y="946197"/>
                <a:ext cx="5037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6028784" y="946197"/>
                <a:ext cx="890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(VP</a:t>
                </a:r>
                <a:endParaRPr lang="zh-TW" altLang="en-US" sz="2400" dirty="0"/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6904559" y="946197"/>
                <a:ext cx="13419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is</a:t>
                </a:r>
                <a:endParaRPr lang="zh-TW" altLang="en-US" sz="2400" dirty="0"/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3B3E7556-F136-4D08-BF3D-C0C2C21331F7}"/>
                </a:ext>
              </a:extLst>
            </p:cNvPr>
            <p:cNvGrpSpPr/>
            <p:nvPr/>
          </p:nvGrpSpPr>
          <p:grpSpPr>
            <a:xfrm>
              <a:off x="2558943" y="1528283"/>
              <a:ext cx="5730219" cy="461665"/>
              <a:chOff x="2601621" y="1815054"/>
              <a:chExt cx="5730219" cy="461665"/>
            </a:xfrm>
          </p:grpSpPr>
          <p:sp>
            <p:nvSpPr>
              <p:cNvPr id="59" name="文字方塊 58"/>
              <p:cNvSpPr txBox="1"/>
              <p:nvPr/>
            </p:nvSpPr>
            <p:spPr>
              <a:xfrm>
                <a:off x="2601621" y="1815054"/>
                <a:ext cx="11405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(ADJV</a:t>
                </a:r>
                <a:endParaRPr lang="zh-TW" altLang="en-US" sz="2400" dirty="0"/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3936605" y="1815054"/>
                <a:ext cx="13419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very</a:t>
                </a:r>
                <a:endParaRPr lang="zh-TW" altLang="en-US" sz="2400" dirty="0"/>
              </a:p>
            </p:txBody>
          </p:sp>
          <p:sp>
            <p:nvSpPr>
              <p:cNvPr id="61" name="文字方塊 60"/>
              <p:cNvSpPr txBox="1"/>
              <p:nvPr/>
            </p:nvSpPr>
            <p:spPr>
              <a:xfrm>
                <a:off x="5108622" y="1815054"/>
                <a:ext cx="13419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powerful</a:t>
                </a:r>
                <a:endParaRPr lang="zh-TW" altLang="en-US" sz="2400" dirty="0"/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>
                <a:off x="6713078" y="1815054"/>
                <a:ext cx="5037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7296329" y="1815054"/>
                <a:ext cx="5037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  <p:sp>
            <p:nvSpPr>
              <p:cNvPr id="64" name="文字方塊 63"/>
              <p:cNvSpPr txBox="1"/>
              <p:nvPr/>
            </p:nvSpPr>
            <p:spPr>
              <a:xfrm>
                <a:off x="7828116" y="1815054"/>
                <a:ext cx="5037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</p:grpSp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708D25CE-69EF-4A70-8C9B-39F9CD83428E}"/>
                </a:ext>
              </a:extLst>
            </p:cNvPr>
            <p:cNvSpPr/>
            <p:nvPr/>
          </p:nvSpPr>
          <p:spPr>
            <a:xfrm>
              <a:off x="1404585" y="820939"/>
              <a:ext cx="6710876" cy="138051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0A4E40CF-8A3F-479A-8FA1-796EC1134518}"/>
              </a:ext>
            </a:extLst>
          </p:cNvPr>
          <p:cNvSpPr/>
          <p:nvPr/>
        </p:nvSpPr>
        <p:spPr>
          <a:xfrm>
            <a:off x="1388090" y="5801420"/>
            <a:ext cx="6710876" cy="704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E3CD2A81-AE7D-49B0-8D48-DB8BFCEBD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09" y="2414322"/>
            <a:ext cx="5725215" cy="30930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4B3B3117-1E30-40B5-97C5-FD97575760B3}"/>
              </a:ext>
            </a:extLst>
          </p:cNvPr>
          <p:cNvSpPr txBox="1"/>
          <p:nvPr/>
        </p:nvSpPr>
        <p:spPr>
          <a:xfrm>
            <a:off x="7274964" y="4874683"/>
            <a:ext cx="17706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https://arxiv.org/abs/1412.7449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7DEAE49-0530-41E6-B761-DBAF5E3F1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527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9341E6-4EF7-4B8A-AAD6-829056D4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Seq2seq for </a:t>
            </a:r>
            <a:br>
              <a:rPr lang="en-US" altLang="zh-TW" dirty="0"/>
            </a:br>
            <a:r>
              <a:rPr lang="en-US" altLang="zh-TW" dirty="0"/>
              <a:t>Multi-label Classification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6F97E91-6002-449B-AC40-95F417E7A095}"/>
              </a:ext>
            </a:extLst>
          </p:cNvPr>
          <p:cNvSpPr txBox="1"/>
          <p:nvPr/>
        </p:nvSpPr>
        <p:spPr>
          <a:xfrm>
            <a:off x="4645888" y="187378"/>
            <a:ext cx="4362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c.f. Multi-class Classification </a:t>
            </a:r>
            <a:endParaRPr lang="zh-TW" altLang="en-US" sz="2800" dirty="0"/>
          </a:p>
        </p:txBody>
      </p:sp>
      <p:pic>
        <p:nvPicPr>
          <p:cNvPr id="5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C7FEBBA6-DE1D-4E64-9E29-313CD2A6F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544" y="2212884"/>
            <a:ext cx="874111" cy="93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F80B9A6A-0C53-4C34-A435-E30858822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740" y="2212884"/>
            <a:ext cx="874111" cy="93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C69D9C49-1B21-44E5-90A5-6A7566D3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54" y="2212884"/>
            <a:ext cx="874111" cy="93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D783B5F6-FA78-4DC2-8FB8-2BDA10878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368" y="2195774"/>
            <a:ext cx="874111" cy="93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5D79FC28-5580-4B9C-A877-F11159FB6FE4}"/>
              </a:ext>
            </a:extLst>
          </p:cNvPr>
          <p:cNvSpPr/>
          <p:nvPr/>
        </p:nvSpPr>
        <p:spPr>
          <a:xfrm>
            <a:off x="2954274" y="4611618"/>
            <a:ext cx="2023653" cy="9314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Seq2seq</a:t>
            </a:r>
            <a:endParaRPr lang="zh-TW" altLang="en-US" sz="240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3A41C4C-67F0-485E-97E3-28EDB93AEC99}"/>
              </a:ext>
            </a:extLst>
          </p:cNvPr>
          <p:cNvCxnSpPr>
            <a:cxnSpLocks/>
          </p:cNvCxnSpPr>
          <p:nvPr/>
        </p:nvCxnSpPr>
        <p:spPr>
          <a:xfrm>
            <a:off x="1732130" y="5117769"/>
            <a:ext cx="11077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69232FC-AC4A-4310-8984-25EA39C67013}"/>
              </a:ext>
            </a:extLst>
          </p:cNvPr>
          <p:cNvCxnSpPr>
            <a:cxnSpLocks/>
          </p:cNvCxnSpPr>
          <p:nvPr/>
        </p:nvCxnSpPr>
        <p:spPr>
          <a:xfrm>
            <a:off x="5050663" y="5117769"/>
            <a:ext cx="6502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D3C4542-1FC8-4B8F-872F-584D94312187}"/>
              </a:ext>
            </a:extLst>
          </p:cNvPr>
          <p:cNvSpPr/>
          <p:nvPr/>
        </p:nvSpPr>
        <p:spPr>
          <a:xfrm>
            <a:off x="5954802" y="4974593"/>
            <a:ext cx="270000" cy="27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2A6FCCEB-F21C-4B98-902F-D3923CD894B3}"/>
              </a:ext>
            </a:extLst>
          </p:cNvPr>
          <p:cNvSpPr/>
          <p:nvPr/>
        </p:nvSpPr>
        <p:spPr>
          <a:xfrm>
            <a:off x="6827113" y="4982769"/>
            <a:ext cx="270000" cy="27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77C19B6E-415F-4DB1-9A51-6022BC98F777}"/>
              </a:ext>
            </a:extLst>
          </p:cNvPr>
          <p:cNvSpPr/>
          <p:nvPr/>
        </p:nvSpPr>
        <p:spPr>
          <a:xfrm>
            <a:off x="7699424" y="4982769"/>
            <a:ext cx="270000" cy="27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D67DE178-461D-490B-B34E-7DBBF2D95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19" y="4611618"/>
            <a:ext cx="874111" cy="93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1FE2482B-13A5-42B8-93B8-B6F57096B48D}"/>
              </a:ext>
            </a:extLst>
          </p:cNvPr>
          <p:cNvSpPr txBox="1"/>
          <p:nvPr/>
        </p:nvSpPr>
        <p:spPr>
          <a:xfrm>
            <a:off x="5651711" y="5309162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9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3B6342E-E184-47DF-B0F6-465C983CB97A}"/>
              </a:ext>
            </a:extLst>
          </p:cNvPr>
          <p:cNvSpPr txBox="1"/>
          <p:nvPr/>
        </p:nvSpPr>
        <p:spPr>
          <a:xfrm>
            <a:off x="6548414" y="5317338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7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4A97532-BE88-40CC-831D-ADE99FB3176E}"/>
              </a:ext>
            </a:extLst>
          </p:cNvPr>
          <p:cNvSpPr txBox="1"/>
          <p:nvPr/>
        </p:nvSpPr>
        <p:spPr>
          <a:xfrm>
            <a:off x="7440702" y="5325514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13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DA39755-3BB6-464C-89BF-5443814CF785}"/>
              </a:ext>
            </a:extLst>
          </p:cNvPr>
          <p:cNvSpPr txBox="1"/>
          <p:nvPr/>
        </p:nvSpPr>
        <p:spPr>
          <a:xfrm>
            <a:off x="2359888" y="573175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https://arxiv.org/abs/1909.03434</a:t>
            </a:r>
            <a:endParaRPr lang="en-US" altLang="zh-TW" dirty="0"/>
          </a:p>
          <a:p>
            <a:r>
              <a:rPr lang="en-US" altLang="zh-TW" dirty="0"/>
              <a:t>https://arxiv.org/abs/1707.05495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C6CED4D-87FC-4BD8-8B2D-315705CADBCF}"/>
              </a:ext>
            </a:extLst>
          </p:cNvPr>
          <p:cNvSpPr txBox="1"/>
          <p:nvPr/>
        </p:nvSpPr>
        <p:spPr>
          <a:xfrm>
            <a:off x="3737926" y="3172294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1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9E0C52F-3886-4802-8B41-314432B2B722}"/>
              </a:ext>
            </a:extLst>
          </p:cNvPr>
          <p:cNvSpPr txBox="1"/>
          <p:nvPr/>
        </p:nvSpPr>
        <p:spPr>
          <a:xfrm>
            <a:off x="3737926" y="3489076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3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703B516-E7E0-4BDD-A442-0E399BE58325}"/>
              </a:ext>
            </a:extLst>
          </p:cNvPr>
          <p:cNvSpPr txBox="1"/>
          <p:nvPr/>
        </p:nvSpPr>
        <p:spPr>
          <a:xfrm>
            <a:off x="4912740" y="3137398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1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3866BB1-1A78-458D-B8B0-376B9FA6DF18}"/>
              </a:ext>
            </a:extLst>
          </p:cNvPr>
          <p:cNvSpPr txBox="1"/>
          <p:nvPr/>
        </p:nvSpPr>
        <p:spPr>
          <a:xfrm>
            <a:off x="6092973" y="3172294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3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62F5534-AAAC-4C23-9391-596EE66097AD}"/>
              </a:ext>
            </a:extLst>
          </p:cNvPr>
          <p:cNvSpPr txBox="1"/>
          <p:nvPr/>
        </p:nvSpPr>
        <p:spPr>
          <a:xfrm>
            <a:off x="6092973" y="3489076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9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AC8ABBF-ABB7-4F65-BC55-B5132CDE3EF7}"/>
              </a:ext>
            </a:extLst>
          </p:cNvPr>
          <p:cNvSpPr txBox="1"/>
          <p:nvPr/>
        </p:nvSpPr>
        <p:spPr>
          <a:xfrm>
            <a:off x="7300682" y="3134660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10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65B76AF-D942-4D20-A799-400A350E1BF6}"/>
              </a:ext>
            </a:extLst>
          </p:cNvPr>
          <p:cNvSpPr txBox="1"/>
          <p:nvPr/>
        </p:nvSpPr>
        <p:spPr>
          <a:xfrm>
            <a:off x="6115388" y="3820597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17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65E34A3-DBCC-4420-8FE4-2CE3D8377D98}"/>
              </a:ext>
            </a:extLst>
          </p:cNvPr>
          <p:cNvSpPr txBox="1"/>
          <p:nvPr/>
        </p:nvSpPr>
        <p:spPr>
          <a:xfrm>
            <a:off x="668057" y="2288653"/>
            <a:ext cx="2911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An object can belong to multiple classes.</a:t>
            </a:r>
            <a:endParaRPr lang="zh-TW" altLang="en-US" sz="2400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5D5B5272-0AC8-4473-AE54-32AB642E8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850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5" grpId="0" animBg="1"/>
      <p:bldP spid="23" grpId="0"/>
      <p:bldP spid="24" grpId="0"/>
      <p:bldP spid="25" grpId="0"/>
      <p:bldP spid="27" grpId="0"/>
      <p:bldP spid="28" grpId="0"/>
      <p:bldP spid="29" grpId="0"/>
      <p:bldP spid="30" grpId="0"/>
      <p:bldP spid="32" grpId="0"/>
      <p:bldP spid="33" grpId="0"/>
      <p:bldP spid="34" grpId="0"/>
      <p:bldP spid="36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4A0C060-FE00-476D-B3F8-230ABC96D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08" y="148114"/>
            <a:ext cx="6095916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E8196BC-03B7-4753-8B0B-6C08D1A2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Seq2seq for </a:t>
            </a:r>
            <a:br>
              <a:rPr lang="en-US" altLang="zh-TW" dirty="0"/>
            </a:br>
            <a:r>
              <a:rPr lang="en-US" altLang="zh-TW" dirty="0"/>
              <a:t>Object Detection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AABA99-56C3-48A2-815E-C2FC993BD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6701389-9001-41B7-9A1C-99E4824BB801}"/>
              </a:ext>
            </a:extLst>
          </p:cNvPr>
          <p:cNvSpPr txBox="1"/>
          <p:nvPr/>
        </p:nvSpPr>
        <p:spPr>
          <a:xfrm>
            <a:off x="628650" y="169068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https://arxiv.org/abs/2005.12872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372972-662C-4AC9-BF0C-30DFFCFA1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67" y="2383872"/>
            <a:ext cx="2686425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1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2AE37-5CC2-4290-9E79-79A06E297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Seq2seq </a:t>
            </a:r>
            <a:endParaRPr lang="zh-TW" alt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BEF6654-DE83-4A0A-85C7-370F48E4968A}"/>
              </a:ext>
            </a:extLst>
          </p:cNvPr>
          <p:cNvSpPr/>
          <p:nvPr/>
        </p:nvSpPr>
        <p:spPr>
          <a:xfrm>
            <a:off x="536506" y="2298655"/>
            <a:ext cx="1657710" cy="838155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Encoder</a:t>
            </a:r>
            <a:endParaRPr lang="zh-TW" altLang="en-US" sz="2800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87A8C6C-70E6-4072-870D-EB63043F3F2C}"/>
              </a:ext>
            </a:extLst>
          </p:cNvPr>
          <p:cNvSpPr/>
          <p:nvPr/>
        </p:nvSpPr>
        <p:spPr>
          <a:xfrm>
            <a:off x="2690588" y="2308213"/>
            <a:ext cx="1617586" cy="840236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A690A7-9698-4F80-A977-FA5C28778EB7}"/>
              </a:ext>
            </a:extLst>
          </p:cNvPr>
          <p:cNvSpPr txBox="1"/>
          <p:nvPr/>
        </p:nvSpPr>
        <p:spPr>
          <a:xfrm>
            <a:off x="-16536" y="3470431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sequence </a:t>
            </a:r>
            <a:endParaRPr lang="zh-TW" altLang="en-US" sz="2400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11973EC-906C-49BB-AF70-CE7E08963600}"/>
              </a:ext>
            </a:extLst>
          </p:cNvPr>
          <p:cNvCxnSpPr>
            <a:cxnSpLocks/>
          </p:cNvCxnSpPr>
          <p:nvPr/>
        </p:nvCxnSpPr>
        <p:spPr>
          <a:xfrm>
            <a:off x="2250425" y="2698201"/>
            <a:ext cx="3839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F325578-3C72-4928-8BA6-7AB2683D1D5F}"/>
              </a:ext>
            </a:extLst>
          </p:cNvPr>
          <p:cNvCxnSpPr>
            <a:cxnSpLocks/>
          </p:cNvCxnSpPr>
          <p:nvPr/>
        </p:nvCxnSpPr>
        <p:spPr>
          <a:xfrm flipV="1">
            <a:off x="1385365" y="3174078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9CBC15E-EE81-4C56-8774-B5692E5BF2B3}"/>
              </a:ext>
            </a:extLst>
          </p:cNvPr>
          <p:cNvSpPr txBox="1"/>
          <p:nvPr/>
        </p:nvSpPr>
        <p:spPr>
          <a:xfrm>
            <a:off x="2156116" y="1419857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sequence </a:t>
            </a:r>
            <a:endParaRPr lang="zh-TW" altLang="en-US" sz="2400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FB75CDA-C2EE-488F-9355-7919BE47A921}"/>
              </a:ext>
            </a:extLst>
          </p:cNvPr>
          <p:cNvCxnSpPr>
            <a:cxnSpLocks/>
          </p:cNvCxnSpPr>
          <p:nvPr/>
        </p:nvCxnSpPr>
        <p:spPr>
          <a:xfrm flipV="1">
            <a:off x="3517591" y="1871245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160D9C8-CFE0-4B60-B492-9C615A53A169}"/>
              </a:ext>
            </a:extLst>
          </p:cNvPr>
          <p:cNvSpPr txBox="1"/>
          <p:nvPr/>
        </p:nvSpPr>
        <p:spPr>
          <a:xfrm>
            <a:off x="5247392" y="6324082"/>
            <a:ext cx="3484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https://arxiv.org/abs/1706.03762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6069BD4-F6C4-4F65-ABE5-B1B8AA0EACEC}"/>
              </a:ext>
            </a:extLst>
          </p:cNvPr>
          <p:cNvSpPr txBox="1"/>
          <p:nvPr/>
        </p:nvSpPr>
        <p:spPr>
          <a:xfrm>
            <a:off x="411980" y="5712848"/>
            <a:ext cx="4192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i="0" dirty="0">
                <a:solidFill>
                  <a:srgbClr val="000000"/>
                </a:solidFill>
                <a:effectLst/>
                <a:latin typeface="Lucida Grande"/>
              </a:rPr>
              <a:t>Sequence to Sequence Learning with Neural Networks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A4AC234-2BC9-4423-8A78-236853D11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93" y="4053469"/>
            <a:ext cx="7382905" cy="15718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469B44F-6456-408F-B496-CA6C1FA17ACD}"/>
              </a:ext>
            </a:extLst>
          </p:cNvPr>
          <p:cNvSpPr txBox="1"/>
          <p:nvPr/>
        </p:nvSpPr>
        <p:spPr>
          <a:xfrm>
            <a:off x="291801" y="6289158"/>
            <a:ext cx="3391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https://arxiv.org/abs/1409.3215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E9066D1-2CB1-491B-92FF-55500BB24C1C}"/>
              </a:ext>
            </a:extLst>
          </p:cNvPr>
          <p:cNvSpPr txBox="1"/>
          <p:nvPr/>
        </p:nvSpPr>
        <p:spPr>
          <a:xfrm>
            <a:off x="5696143" y="5940696"/>
            <a:ext cx="2624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i="0" dirty="0">
                <a:solidFill>
                  <a:srgbClr val="000000"/>
                </a:solidFill>
                <a:effectLst/>
                <a:latin typeface="Lucida Grande"/>
              </a:rPr>
              <a:t>Transformer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A826AF0-5098-4167-8D7B-BED89A1FF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067" y="134833"/>
            <a:ext cx="4100324" cy="5814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FD18907-0547-4001-858F-143F00B78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64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4B39CBC-D82E-4D56-8B7E-397C67059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238" y="985149"/>
            <a:ext cx="4578895" cy="2031055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solidFill>
                  <a:schemeClr val="tx2"/>
                </a:solidFill>
              </a:rPr>
              <a:t>Encoder</a:t>
            </a:r>
            <a:endParaRPr lang="zh-TW" altLang="en-US" sz="5400" b="1" dirty="0">
              <a:solidFill>
                <a:schemeClr val="tx2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6DF889-A596-4A47-96E6-8F111B89C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26" y="4155103"/>
            <a:ext cx="4578895" cy="682079"/>
          </a:xfrm>
        </p:spPr>
        <p:txBody>
          <a:bodyPr>
            <a:normAutofit/>
          </a:bodyPr>
          <a:lstStyle/>
          <a:p>
            <a:endParaRPr lang="zh-TW" altLang="en-US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7050568-4D15-48E5-AD34-D14604726053}"/>
              </a:ext>
            </a:extLst>
          </p:cNvPr>
          <p:cNvSpPr/>
          <p:nvPr/>
        </p:nvSpPr>
        <p:spPr>
          <a:xfrm>
            <a:off x="2502151" y="4191678"/>
            <a:ext cx="2512644" cy="1291009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Encoder</a:t>
            </a:r>
            <a:endParaRPr lang="zh-TW" altLang="en-US" sz="28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B1BA3A7-E114-4A3D-98AA-F3BD817F0943}"/>
              </a:ext>
            </a:extLst>
          </p:cNvPr>
          <p:cNvSpPr/>
          <p:nvPr/>
        </p:nvSpPr>
        <p:spPr>
          <a:xfrm>
            <a:off x="6087186" y="4191677"/>
            <a:ext cx="2512644" cy="1291009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D0F8F65-0F7D-4D85-B095-51D2E02C3DD4}"/>
              </a:ext>
            </a:extLst>
          </p:cNvPr>
          <p:cNvSpPr txBox="1"/>
          <p:nvPr/>
        </p:nvSpPr>
        <p:spPr>
          <a:xfrm>
            <a:off x="2356572" y="5871997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sequence </a:t>
            </a:r>
            <a:endParaRPr lang="zh-TW" altLang="en-US" sz="2400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415BB35-9E70-4F48-9458-70054F6FCE9E}"/>
              </a:ext>
            </a:extLst>
          </p:cNvPr>
          <p:cNvCxnSpPr/>
          <p:nvPr/>
        </p:nvCxnSpPr>
        <p:spPr>
          <a:xfrm>
            <a:off x="5158949" y="4847334"/>
            <a:ext cx="8506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5EA055D-A28A-4ADC-9285-100BB0C8EFED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3758473" y="548268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982C61-0889-4C08-9540-F2044F7822E1}"/>
              </a:ext>
            </a:extLst>
          </p:cNvPr>
          <p:cNvSpPr txBox="1"/>
          <p:nvPr/>
        </p:nvSpPr>
        <p:spPr>
          <a:xfrm>
            <a:off x="5941607" y="3307682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sequence </a:t>
            </a:r>
            <a:endParaRPr lang="zh-TW" altLang="en-US" sz="2400" dirty="0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11C4422-0BC8-4620-99D4-6D521CEB4DC5}"/>
              </a:ext>
            </a:extLst>
          </p:cNvPr>
          <p:cNvCxnSpPr>
            <a:cxnSpLocks/>
          </p:cNvCxnSpPr>
          <p:nvPr/>
        </p:nvCxnSpPr>
        <p:spPr>
          <a:xfrm flipV="1">
            <a:off x="7343508" y="380236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9B49E90-0541-4695-90D4-67BF605248C0}"/>
              </a:ext>
            </a:extLst>
          </p:cNvPr>
          <p:cNvSpPr/>
          <p:nvPr/>
        </p:nvSpPr>
        <p:spPr>
          <a:xfrm>
            <a:off x="2281080" y="3946170"/>
            <a:ext cx="2892282" cy="2428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609FE7E-E815-47DE-8483-9F0D29A20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31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646E93-3ED3-4576-8BDC-1C1A76BC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Encoder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A2113D-3226-45FC-ABD8-C886D6DBD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881" y="2015138"/>
            <a:ext cx="2504327" cy="4604108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C472942C-2869-49BA-83D1-4E223A7BFA74}"/>
              </a:ext>
            </a:extLst>
          </p:cNvPr>
          <p:cNvCxnSpPr>
            <a:cxnSpLocks/>
          </p:cNvCxnSpPr>
          <p:nvPr/>
        </p:nvCxnSpPr>
        <p:spPr>
          <a:xfrm flipV="1">
            <a:off x="1131852" y="509709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C61107B-F6EA-43FC-BDEA-A405D27DB95F}"/>
              </a:ext>
            </a:extLst>
          </p:cNvPr>
          <p:cNvCxnSpPr>
            <a:cxnSpLocks/>
          </p:cNvCxnSpPr>
          <p:nvPr/>
        </p:nvCxnSpPr>
        <p:spPr>
          <a:xfrm flipV="1">
            <a:off x="2092774" y="509709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BA2D670-E1DE-40A6-9AA4-C94B95CE754C}"/>
              </a:ext>
            </a:extLst>
          </p:cNvPr>
          <p:cNvCxnSpPr>
            <a:cxnSpLocks/>
          </p:cNvCxnSpPr>
          <p:nvPr/>
        </p:nvCxnSpPr>
        <p:spPr>
          <a:xfrm flipV="1">
            <a:off x="3063322" y="507820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63D5CC6-39FC-47F5-8C66-A31450330D9D}"/>
              </a:ext>
            </a:extLst>
          </p:cNvPr>
          <p:cNvCxnSpPr>
            <a:cxnSpLocks/>
          </p:cNvCxnSpPr>
          <p:nvPr/>
        </p:nvCxnSpPr>
        <p:spPr>
          <a:xfrm flipV="1">
            <a:off x="4053120" y="507820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A7042FF-26D8-46C2-84B9-DE14A70A0124}"/>
              </a:ext>
            </a:extLst>
          </p:cNvPr>
          <p:cNvCxnSpPr>
            <a:cxnSpLocks/>
          </p:cNvCxnSpPr>
          <p:nvPr/>
        </p:nvCxnSpPr>
        <p:spPr>
          <a:xfrm flipV="1">
            <a:off x="1099194" y="322299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1A8F589-7EA0-4B70-9517-FE1ACC80F065}"/>
              </a:ext>
            </a:extLst>
          </p:cNvPr>
          <p:cNvCxnSpPr>
            <a:cxnSpLocks/>
          </p:cNvCxnSpPr>
          <p:nvPr/>
        </p:nvCxnSpPr>
        <p:spPr>
          <a:xfrm flipV="1">
            <a:off x="2060116" y="322299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8C2E404-6B17-487C-B25A-9114397E84E1}"/>
              </a:ext>
            </a:extLst>
          </p:cNvPr>
          <p:cNvCxnSpPr>
            <a:cxnSpLocks/>
          </p:cNvCxnSpPr>
          <p:nvPr/>
        </p:nvCxnSpPr>
        <p:spPr>
          <a:xfrm flipV="1">
            <a:off x="3030664" y="3204110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45E6D81-650F-4B46-82D3-CB423BF9B502}"/>
              </a:ext>
            </a:extLst>
          </p:cNvPr>
          <p:cNvCxnSpPr>
            <a:cxnSpLocks/>
          </p:cNvCxnSpPr>
          <p:nvPr/>
        </p:nvCxnSpPr>
        <p:spPr>
          <a:xfrm flipV="1">
            <a:off x="4020462" y="3204110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263136A2-670D-4F0E-8903-65C3AA74CF59}"/>
              </a:ext>
            </a:extLst>
          </p:cNvPr>
          <p:cNvSpPr/>
          <p:nvPr/>
        </p:nvSpPr>
        <p:spPr>
          <a:xfrm>
            <a:off x="918598" y="5711365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9DBE363-7596-459E-941D-D78AFF5893DB}"/>
              </a:ext>
            </a:extLst>
          </p:cNvPr>
          <p:cNvSpPr/>
          <p:nvPr/>
        </p:nvSpPr>
        <p:spPr>
          <a:xfrm>
            <a:off x="3844433" y="5699249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DCE55FB-FA59-40E9-AAD5-215C1D5070E0}"/>
              </a:ext>
            </a:extLst>
          </p:cNvPr>
          <p:cNvSpPr txBox="1"/>
          <p:nvPr/>
        </p:nvSpPr>
        <p:spPr>
          <a:xfrm>
            <a:off x="836849" y="579820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2DA21FD-96CB-40F5-83CF-BF563BA356B1}"/>
              </a:ext>
            </a:extLst>
          </p:cNvPr>
          <p:cNvSpPr txBox="1"/>
          <p:nvPr/>
        </p:nvSpPr>
        <p:spPr>
          <a:xfrm>
            <a:off x="3749392" y="579820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51EC6B6-9D82-49D6-ACF0-F0CC5DCBB0E1}"/>
              </a:ext>
            </a:extLst>
          </p:cNvPr>
          <p:cNvSpPr/>
          <p:nvPr/>
        </p:nvSpPr>
        <p:spPr>
          <a:xfrm>
            <a:off x="1876228" y="5699249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89242C5-A1EB-493F-BE46-0F29B61A7A91}"/>
              </a:ext>
            </a:extLst>
          </p:cNvPr>
          <p:cNvSpPr txBox="1"/>
          <p:nvPr/>
        </p:nvSpPr>
        <p:spPr>
          <a:xfrm>
            <a:off x="1794479" y="579820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EB69A6B-ABE3-4BD8-9B47-FDD85EF70DC5}"/>
              </a:ext>
            </a:extLst>
          </p:cNvPr>
          <p:cNvSpPr/>
          <p:nvPr/>
        </p:nvSpPr>
        <p:spPr>
          <a:xfrm>
            <a:off x="2838475" y="5699249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EFB02CD-2953-43A2-9A50-9B5CA3195EE8}"/>
              </a:ext>
            </a:extLst>
          </p:cNvPr>
          <p:cNvSpPr txBox="1"/>
          <p:nvPr/>
        </p:nvSpPr>
        <p:spPr>
          <a:xfrm>
            <a:off x="2750080" y="579820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F171504C-F435-4AB1-8A00-DB6F6AF2A6ED}"/>
              </a:ext>
            </a:extLst>
          </p:cNvPr>
          <p:cNvSpPr/>
          <p:nvPr/>
        </p:nvSpPr>
        <p:spPr>
          <a:xfrm>
            <a:off x="628650" y="3760754"/>
            <a:ext cx="3749387" cy="1291009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Encoder</a:t>
            </a:r>
            <a:endParaRPr lang="zh-TW" altLang="en-US" sz="28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F7B4235-8BFD-44DE-81BB-9F9369413465}"/>
              </a:ext>
            </a:extLst>
          </p:cNvPr>
          <p:cNvSpPr/>
          <p:nvPr/>
        </p:nvSpPr>
        <p:spPr>
          <a:xfrm>
            <a:off x="881647" y="2582177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56A8673-D6FE-43B0-84D9-37337A9911B3}"/>
              </a:ext>
            </a:extLst>
          </p:cNvPr>
          <p:cNvSpPr/>
          <p:nvPr/>
        </p:nvSpPr>
        <p:spPr>
          <a:xfrm>
            <a:off x="1840571" y="258217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339B9C3-9856-47B8-9DAB-B2F4FEFA5C3D}"/>
              </a:ext>
            </a:extLst>
          </p:cNvPr>
          <p:cNvSpPr/>
          <p:nvPr/>
        </p:nvSpPr>
        <p:spPr>
          <a:xfrm>
            <a:off x="2802982" y="258217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2F92759-6E01-4BF8-A77E-B05360E1B9E8}"/>
              </a:ext>
            </a:extLst>
          </p:cNvPr>
          <p:cNvSpPr/>
          <p:nvPr/>
        </p:nvSpPr>
        <p:spPr>
          <a:xfrm>
            <a:off x="3787886" y="258217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8163E33-0620-459F-BD8D-D2DF434A4600}"/>
                  </a:ext>
                </a:extLst>
              </p:cNvPr>
              <p:cNvSpPr txBox="1"/>
              <p:nvPr/>
            </p:nvSpPr>
            <p:spPr>
              <a:xfrm>
                <a:off x="3662881" y="2669671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8163E33-0620-459F-BD8D-D2DF434A4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881" y="2669671"/>
                <a:ext cx="715161" cy="468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2F3ECCD2-3F0F-4FDF-B05E-765A95205DAC}"/>
                  </a:ext>
                </a:extLst>
              </p:cNvPr>
              <p:cNvSpPr txBox="1"/>
              <p:nvPr/>
            </p:nvSpPr>
            <p:spPr>
              <a:xfrm>
                <a:off x="2686682" y="2677083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2F3ECCD2-3F0F-4FDF-B05E-765A9520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682" y="2677083"/>
                <a:ext cx="715161" cy="47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8EBD05C-0D60-4D6F-8C8E-8D285B2EA806}"/>
                  </a:ext>
                </a:extLst>
              </p:cNvPr>
              <p:cNvSpPr txBox="1"/>
              <p:nvPr/>
            </p:nvSpPr>
            <p:spPr>
              <a:xfrm>
                <a:off x="1724271" y="2696418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8EBD05C-0D60-4D6F-8C8E-8D285B2EA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271" y="2696418"/>
                <a:ext cx="715161" cy="47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6EEDB8C-0FCD-42DE-9883-A55FE5507799}"/>
                  </a:ext>
                </a:extLst>
              </p:cNvPr>
              <p:cNvSpPr txBox="1"/>
              <p:nvPr/>
            </p:nvSpPr>
            <p:spPr>
              <a:xfrm>
                <a:off x="784138" y="2651436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6EEDB8C-0FCD-42DE-9883-A55FE5507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38" y="2651436"/>
                <a:ext cx="715161" cy="47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984D4A69-60AA-4BA2-BFFB-DB010D7D6524}"/>
                  </a:ext>
                </a:extLst>
              </p:cNvPr>
              <p:cNvSpPr txBox="1"/>
              <p:nvPr/>
            </p:nvSpPr>
            <p:spPr>
              <a:xfrm>
                <a:off x="3749392" y="5817091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984D4A69-60AA-4BA2-BFFB-DB010D7D6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392" y="5817091"/>
                <a:ext cx="715161" cy="4689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9E1CD75E-21B6-4D23-B7A3-2223EFEDC21B}"/>
                  </a:ext>
                </a:extLst>
              </p:cNvPr>
              <p:cNvSpPr txBox="1"/>
              <p:nvPr/>
            </p:nvSpPr>
            <p:spPr>
              <a:xfrm>
                <a:off x="2773193" y="5817091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9E1CD75E-21B6-4D23-B7A3-2223EFEDC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93" y="5817091"/>
                <a:ext cx="715161" cy="47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D19AA6C5-0C33-4025-B071-42FC9E5445B3}"/>
                  </a:ext>
                </a:extLst>
              </p:cNvPr>
              <p:cNvSpPr txBox="1"/>
              <p:nvPr/>
            </p:nvSpPr>
            <p:spPr>
              <a:xfrm>
                <a:off x="1797530" y="5817091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D19AA6C5-0C33-4025-B071-42FC9E544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0" y="5817091"/>
                <a:ext cx="715161" cy="470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942F456B-27F0-4FD6-A15A-BBC98B6E758C}"/>
                  </a:ext>
                </a:extLst>
              </p:cNvPr>
              <p:cNvSpPr txBox="1"/>
              <p:nvPr/>
            </p:nvSpPr>
            <p:spPr>
              <a:xfrm>
                <a:off x="844145" y="5817091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942F456B-27F0-4FD6-A15A-BBC98B6E7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45" y="5817091"/>
                <a:ext cx="715161" cy="47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左大括弧 33">
            <a:extLst>
              <a:ext uri="{FF2B5EF4-FFF2-40B4-BE49-F238E27FC236}">
                <a16:creationId xmlns:a16="http://schemas.microsoft.com/office/drawing/2014/main" id="{AC11A526-29D1-477A-B697-EB34F0D4F300}"/>
              </a:ext>
            </a:extLst>
          </p:cNvPr>
          <p:cNvSpPr/>
          <p:nvPr/>
        </p:nvSpPr>
        <p:spPr>
          <a:xfrm>
            <a:off x="4629683" y="2015139"/>
            <a:ext cx="922114" cy="4604108"/>
          </a:xfrm>
          <a:prstGeom prst="leftBrace">
            <a:avLst>
              <a:gd name="adj1" fmla="val 8333"/>
              <a:gd name="adj2" fmla="val 5386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B9A4E2C-DF16-472F-83BA-81468618BCB2}"/>
              </a:ext>
            </a:extLst>
          </p:cNvPr>
          <p:cNvSpPr txBox="1"/>
          <p:nvPr/>
        </p:nvSpPr>
        <p:spPr>
          <a:xfrm>
            <a:off x="4991394" y="1323650"/>
            <a:ext cx="37488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/>
              <a:t>Transformer’s Encoder </a:t>
            </a:r>
            <a:endParaRPr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9DEFA45-1587-4F1B-8977-51BF60D27ABE}"/>
              </a:ext>
            </a:extLst>
          </p:cNvPr>
          <p:cNvSpPr txBox="1"/>
          <p:nvPr/>
        </p:nvSpPr>
        <p:spPr>
          <a:xfrm>
            <a:off x="720831" y="1835735"/>
            <a:ext cx="3851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You can use </a:t>
            </a:r>
            <a:r>
              <a:rPr lang="en-US" altLang="zh-TW" sz="2800" b="1" dirty="0"/>
              <a:t>RNN</a:t>
            </a:r>
            <a:r>
              <a:rPr lang="en-US" altLang="zh-TW" sz="2800" dirty="0"/>
              <a:t> or </a:t>
            </a:r>
            <a:r>
              <a:rPr lang="en-US" altLang="zh-TW" sz="2800" b="1" dirty="0"/>
              <a:t>CNN</a:t>
            </a:r>
            <a:r>
              <a:rPr lang="en-US" altLang="zh-TW" sz="2800" dirty="0"/>
              <a:t>.</a:t>
            </a:r>
            <a:endParaRPr lang="zh-TW" altLang="en-US" sz="2800" dirty="0"/>
          </a:p>
        </p:txBody>
      </p:sp>
      <p:sp>
        <p:nvSpPr>
          <p:cNvPr id="35" name="投影片編號版面配置區 34">
            <a:extLst>
              <a:ext uri="{FF2B5EF4-FFF2-40B4-BE49-F238E27FC236}">
                <a16:creationId xmlns:a16="http://schemas.microsoft.com/office/drawing/2014/main" id="{1C5CA080-B027-4BD1-9D01-FAEDF4AFD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9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C36D1EE8-9BB8-40F3-B24D-25EE8854E73B}"/>
              </a:ext>
            </a:extLst>
          </p:cNvPr>
          <p:cNvCxnSpPr>
            <a:cxnSpLocks/>
          </p:cNvCxnSpPr>
          <p:nvPr/>
        </p:nvCxnSpPr>
        <p:spPr>
          <a:xfrm flipV="1">
            <a:off x="995231" y="321999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3C6AFEC9-F5CD-43AD-A441-403887B781E8}"/>
              </a:ext>
            </a:extLst>
          </p:cNvPr>
          <p:cNvCxnSpPr>
            <a:cxnSpLocks/>
          </p:cNvCxnSpPr>
          <p:nvPr/>
        </p:nvCxnSpPr>
        <p:spPr>
          <a:xfrm flipV="1">
            <a:off x="1956153" y="321999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2B7F4D39-789E-491F-A800-A92560335883}"/>
              </a:ext>
            </a:extLst>
          </p:cNvPr>
          <p:cNvCxnSpPr>
            <a:cxnSpLocks/>
          </p:cNvCxnSpPr>
          <p:nvPr/>
        </p:nvCxnSpPr>
        <p:spPr>
          <a:xfrm flipV="1">
            <a:off x="2926701" y="3201110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410FD632-2865-44B5-B93A-9D5F911786E7}"/>
              </a:ext>
            </a:extLst>
          </p:cNvPr>
          <p:cNvCxnSpPr>
            <a:cxnSpLocks/>
          </p:cNvCxnSpPr>
          <p:nvPr/>
        </p:nvCxnSpPr>
        <p:spPr>
          <a:xfrm flipV="1">
            <a:off x="3916499" y="3201110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A8F39728-C9A3-4381-A333-8B35DF217D1E}"/>
              </a:ext>
            </a:extLst>
          </p:cNvPr>
          <p:cNvCxnSpPr>
            <a:cxnSpLocks/>
          </p:cNvCxnSpPr>
          <p:nvPr/>
        </p:nvCxnSpPr>
        <p:spPr>
          <a:xfrm flipV="1">
            <a:off x="1029069" y="529562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17A8535B-B67A-498C-B84C-073AE2AF0C68}"/>
              </a:ext>
            </a:extLst>
          </p:cNvPr>
          <p:cNvCxnSpPr>
            <a:cxnSpLocks/>
          </p:cNvCxnSpPr>
          <p:nvPr/>
        </p:nvCxnSpPr>
        <p:spPr>
          <a:xfrm flipV="1">
            <a:off x="1989991" y="529562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385FCC40-45C0-4E53-8755-EDD25E0DB2A5}"/>
              </a:ext>
            </a:extLst>
          </p:cNvPr>
          <p:cNvCxnSpPr>
            <a:cxnSpLocks/>
          </p:cNvCxnSpPr>
          <p:nvPr/>
        </p:nvCxnSpPr>
        <p:spPr>
          <a:xfrm flipV="1">
            <a:off x="2960539" y="527673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BE12016-98BF-4854-A528-101FA63DAB5D}"/>
              </a:ext>
            </a:extLst>
          </p:cNvPr>
          <p:cNvCxnSpPr>
            <a:cxnSpLocks/>
          </p:cNvCxnSpPr>
          <p:nvPr/>
        </p:nvCxnSpPr>
        <p:spPr>
          <a:xfrm flipV="1">
            <a:off x="3950337" y="527673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BB31978-DE3B-4B71-ABD5-3EECBCAB9465}"/>
              </a:ext>
            </a:extLst>
          </p:cNvPr>
          <p:cNvCxnSpPr>
            <a:cxnSpLocks/>
          </p:cNvCxnSpPr>
          <p:nvPr/>
        </p:nvCxnSpPr>
        <p:spPr>
          <a:xfrm flipV="1">
            <a:off x="936053" y="102857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E09FE48-9397-4170-BC73-FEE724A221A3}"/>
              </a:ext>
            </a:extLst>
          </p:cNvPr>
          <p:cNvCxnSpPr>
            <a:cxnSpLocks/>
          </p:cNvCxnSpPr>
          <p:nvPr/>
        </p:nvCxnSpPr>
        <p:spPr>
          <a:xfrm flipV="1">
            <a:off x="1896975" y="102857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CF9042E-7E91-40CC-B1F7-30125D63E45F}"/>
              </a:ext>
            </a:extLst>
          </p:cNvPr>
          <p:cNvCxnSpPr>
            <a:cxnSpLocks/>
          </p:cNvCxnSpPr>
          <p:nvPr/>
        </p:nvCxnSpPr>
        <p:spPr>
          <a:xfrm flipV="1">
            <a:off x="2867523" y="1009689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792A861-BB30-4FA8-8DBF-FE7F25D2801F}"/>
              </a:ext>
            </a:extLst>
          </p:cNvPr>
          <p:cNvCxnSpPr>
            <a:cxnSpLocks/>
          </p:cNvCxnSpPr>
          <p:nvPr/>
        </p:nvCxnSpPr>
        <p:spPr>
          <a:xfrm flipV="1">
            <a:off x="3857321" y="1009689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B863816B-554C-41B1-B519-BA223ED077D2}"/>
              </a:ext>
            </a:extLst>
          </p:cNvPr>
          <p:cNvSpPr/>
          <p:nvPr/>
        </p:nvSpPr>
        <p:spPr>
          <a:xfrm>
            <a:off x="815517" y="5649657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7FD8485-5A97-4DEB-B4E1-7520D0BEEF35}"/>
              </a:ext>
            </a:extLst>
          </p:cNvPr>
          <p:cNvSpPr/>
          <p:nvPr/>
        </p:nvSpPr>
        <p:spPr>
          <a:xfrm>
            <a:off x="3741352" y="5637541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6CEF77-77FB-4A60-9E40-0D26DCE61CD3}"/>
              </a:ext>
            </a:extLst>
          </p:cNvPr>
          <p:cNvSpPr txBox="1"/>
          <p:nvPr/>
        </p:nvSpPr>
        <p:spPr>
          <a:xfrm>
            <a:off x="733768" y="573649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3667BDA-F5A8-4755-AF14-82CDF1175E86}"/>
              </a:ext>
            </a:extLst>
          </p:cNvPr>
          <p:cNvSpPr txBox="1"/>
          <p:nvPr/>
        </p:nvSpPr>
        <p:spPr>
          <a:xfrm>
            <a:off x="3646311" y="573649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79D7F7F-4CE5-4398-A553-2E1D61A09D42}"/>
              </a:ext>
            </a:extLst>
          </p:cNvPr>
          <p:cNvSpPr/>
          <p:nvPr/>
        </p:nvSpPr>
        <p:spPr>
          <a:xfrm>
            <a:off x="1773147" y="5637541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2921F63-34D9-4B3F-A29A-32EEA5B15428}"/>
              </a:ext>
            </a:extLst>
          </p:cNvPr>
          <p:cNvSpPr txBox="1"/>
          <p:nvPr/>
        </p:nvSpPr>
        <p:spPr>
          <a:xfrm>
            <a:off x="1691398" y="573649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b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C3242CE-2564-490E-A74F-CA65702B96C5}"/>
              </a:ext>
            </a:extLst>
          </p:cNvPr>
          <p:cNvSpPr/>
          <p:nvPr/>
        </p:nvSpPr>
        <p:spPr>
          <a:xfrm>
            <a:off x="2735394" y="5637541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E96DC22-E49D-4D12-B094-518E18FA144D}"/>
              </a:ext>
            </a:extLst>
          </p:cNvPr>
          <p:cNvSpPr txBox="1"/>
          <p:nvPr/>
        </p:nvSpPr>
        <p:spPr>
          <a:xfrm>
            <a:off x="2646999" y="573649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b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1A56C18-8C44-4F7B-9A62-AABD34664CAD}"/>
              </a:ext>
            </a:extLst>
          </p:cNvPr>
          <p:cNvSpPr/>
          <p:nvPr/>
        </p:nvSpPr>
        <p:spPr>
          <a:xfrm>
            <a:off x="718506" y="387756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A45CFDB-6678-473D-A788-02E4E135854A}"/>
              </a:ext>
            </a:extLst>
          </p:cNvPr>
          <p:cNvSpPr/>
          <p:nvPr/>
        </p:nvSpPr>
        <p:spPr>
          <a:xfrm>
            <a:off x="1677430" y="387755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34ABF11-E99B-403C-88ED-1C90F04E64F4}"/>
              </a:ext>
            </a:extLst>
          </p:cNvPr>
          <p:cNvSpPr/>
          <p:nvPr/>
        </p:nvSpPr>
        <p:spPr>
          <a:xfrm>
            <a:off x="2639841" y="387755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99703F9-225D-4A6A-89C2-34C21E241FA9}"/>
              </a:ext>
            </a:extLst>
          </p:cNvPr>
          <p:cNvSpPr/>
          <p:nvPr/>
        </p:nvSpPr>
        <p:spPr>
          <a:xfrm>
            <a:off x="3624745" y="387755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AC10174-FB28-47B3-B3BB-30B206ED9AD5}"/>
                  </a:ext>
                </a:extLst>
              </p:cNvPr>
              <p:cNvSpPr txBox="1"/>
              <p:nvPr/>
            </p:nvSpPr>
            <p:spPr>
              <a:xfrm>
                <a:off x="3499740" y="475250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AC10174-FB28-47B3-B3BB-30B206ED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740" y="475250"/>
                <a:ext cx="715161" cy="468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2A0E2DC1-097F-481B-9BC6-6F9DD308E65A}"/>
                  </a:ext>
                </a:extLst>
              </p:cNvPr>
              <p:cNvSpPr txBox="1"/>
              <p:nvPr/>
            </p:nvSpPr>
            <p:spPr>
              <a:xfrm>
                <a:off x="2523541" y="482662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2A0E2DC1-097F-481B-9BC6-6F9DD308E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541" y="482662"/>
                <a:ext cx="715161" cy="47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33A28D8-8F99-4B86-80C7-EFFBEBB73BBB}"/>
                  </a:ext>
                </a:extLst>
              </p:cNvPr>
              <p:cNvSpPr txBox="1"/>
              <p:nvPr/>
            </p:nvSpPr>
            <p:spPr>
              <a:xfrm>
                <a:off x="1561130" y="501997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33A28D8-8F99-4B86-80C7-EFFBEBB73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130" y="501997"/>
                <a:ext cx="715161" cy="47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9FE9ED60-56B2-4334-B3BD-4BB418FA1406}"/>
                  </a:ext>
                </a:extLst>
              </p:cNvPr>
              <p:cNvSpPr txBox="1"/>
              <p:nvPr/>
            </p:nvSpPr>
            <p:spPr>
              <a:xfrm>
                <a:off x="620997" y="457015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9FE9ED60-56B2-4334-B3BD-4BB418FA1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97" y="457015"/>
                <a:ext cx="715161" cy="47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AC57C24-E76B-4624-AAB6-FFEC3CE8075B}"/>
                  </a:ext>
                </a:extLst>
              </p:cNvPr>
              <p:cNvSpPr txBox="1"/>
              <p:nvPr/>
            </p:nvSpPr>
            <p:spPr>
              <a:xfrm>
                <a:off x="3646311" y="5755383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AC57C24-E76B-4624-AAB6-FFEC3CE80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311" y="5755383"/>
                <a:ext cx="715161" cy="4689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C385CFC-0663-4026-8AE1-06BAA2E5A1B4}"/>
                  </a:ext>
                </a:extLst>
              </p:cNvPr>
              <p:cNvSpPr txBox="1"/>
              <p:nvPr/>
            </p:nvSpPr>
            <p:spPr>
              <a:xfrm>
                <a:off x="2670112" y="5755383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C385CFC-0663-4026-8AE1-06BAA2E5A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12" y="5755383"/>
                <a:ext cx="715161" cy="47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174DC69-F705-48C6-9B13-3BBFBD545FD6}"/>
                  </a:ext>
                </a:extLst>
              </p:cNvPr>
              <p:cNvSpPr txBox="1"/>
              <p:nvPr/>
            </p:nvSpPr>
            <p:spPr>
              <a:xfrm>
                <a:off x="1707701" y="5755383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174DC69-F705-48C6-9B13-3BBFBD545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701" y="5755383"/>
                <a:ext cx="715161" cy="47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2335E5AC-B90B-47C5-890F-6100D88EBC68}"/>
                  </a:ext>
                </a:extLst>
              </p:cNvPr>
              <p:cNvSpPr txBox="1"/>
              <p:nvPr/>
            </p:nvSpPr>
            <p:spPr>
              <a:xfrm>
                <a:off x="767568" y="5755383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2335E5AC-B90B-47C5-890F-6100D88EB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68" y="5755383"/>
                <a:ext cx="715161" cy="47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84D625B4-AC43-44F5-B3FE-4E893E9D95F7}"/>
              </a:ext>
            </a:extLst>
          </p:cNvPr>
          <p:cNvSpPr/>
          <p:nvPr/>
        </p:nvSpPr>
        <p:spPr>
          <a:xfrm>
            <a:off x="491943" y="2478821"/>
            <a:ext cx="3749387" cy="677590"/>
          </a:xfrm>
          <a:prstGeom prst="roundRect">
            <a:avLst/>
          </a:prstGeom>
          <a:blipFill>
            <a:blip r:embed="rId11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Block</a:t>
            </a:r>
            <a:endParaRPr lang="zh-TW" altLang="en-US" sz="2800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4D5856AC-3F44-423E-9E86-261FDC71C522}"/>
              </a:ext>
            </a:extLst>
          </p:cNvPr>
          <p:cNvCxnSpPr>
            <a:cxnSpLocks/>
          </p:cNvCxnSpPr>
          <p:nvPr/>
        </p:nvCxnSpPr>
        <p:spPr>
          <a:xfrm flipV="1">
            <a:off x="995231" y="4212705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B96F876F-4671-4A3D-98E3-28BA6C94DE7F}"/>
              </a:ext>
            </a:extLst>
          </p:cNvPr>
          <p:cNvCxnSpPr>
            <a:cxnSpLocks/>
          </p:cNvCxnSpPr>
          <p:nvPr/>
        </p:nvCxnSpPr>
        <p:spPr>
          <a:xfrm flipV="1">
            <a:off x="1956153" y="4212705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D5014762-CEFA-410B-99BE-89A248DFA226}"/>
              </a:ext>
            </a:extLst>
          </p:cNvPr>
          <p:cNvCxnSpPr>
            <a:cxnSpLocks/>
          </p:cNvCxnSpPr>
          <p:nvPr/>
        </p:nvCxnSpPr>
        <p:spPr>
          <a:xfrm flipV="1">
            <a:off x="2926701" y="4193818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52527051-FDF7-4872-9057-BEC88862414D}"/>
              </a:ext>
            </a:extLst>
          </p:cNvPr>
          <p:cNvCxnSpPr>
            <a:cxnSpLocks/>
          </p:cNvCxnSpPr>
          <p:nvPr/>
        </p:nvCxnSpPr>
        <p:spPr>
          <a:xfrm flipV="1">
            <a:off x="3916499" y="4193818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37DFBD12-53F5-4191-A8DF-1E085C0CE4BA}"/>
              </a:ext>
            </a:extLst>
          </p:cNvPr>
          <p:cNvSpPr/>
          <p:nvPr/>
        </p:nvSpPr>
        <p:spPr>
          <a:xfrm>
            <a:off x="767866" y="3579998"/>
            <a:ext cx="461666" cy="6058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5FCE326-D1BB-4C45-9B81-04C163B8280F}"/>
              </a:ext>
            </a:extLst>
          </p:cNvPr>
          <p:cNvSpPr/>
          <p:nvPr/>
        </p:nvSpPr>
        <p:spPr>
          <a:xfrm>
            <a:off x="1726790" y="3579997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FA0EEDD-9330-41FA-87DC-118908AB2408}"/>
              </a:ext>
            </a:extLst>
          </p:cNvPr>
          <p:cNvSpPr/>
          <p:nvPr/>
        </p:nvSpPr>
        <p:spPr>
          <a:xfrm>
            <a:off x="2689201" y="3579997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1CA65F0-EB10-4D67-BD09-5D1BDDF2D94F}"/>
              </a:ext>
            </a:extLst>
          </p:cNvPr>
          <p:cNvSpPr/>
          <p:nvPr/>
        </p:nvSpPr>
        <p:spPr>
          <a:xfrm>
            <a:off x="3674105" y="3579997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F88D65B7-5B9A-4CE0-8C62-EB66423D0C13}"/>
              </a:ext>
            </a:extLst>
          </p:cNvPr>
          <p:cNvSpPr/>
          <p:nvPr/>
        </p:nvSpPr>
        <p:spPr>
          <a:xfrm>
            <a:off x="525867" y="4572705"/>
            <a:ext cx="3749387" cy="677590"/>
          </a:xfrm>
          <a:prstGeom prst="roundRect">
            <a:avLst/>
          </a:prstGeom>
          <a:blipFill>
            <a:blip r:embed="rId11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Block</a:t>
            </a:r>
            <a:endParaRPr lang="zh-TW" altLang="en-US" sz="2800" dirty="0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A14B6DA4-6C96-4B83-915C-BFC537970E48}"/>
              </a:ext>
            </a:extLst>
          </p:cNvPr>
          <p:cNvSpPr/>
          <p:nvPr/>
        </p:nvSpPr>
        <p:spPr>
          <a:xfrm>
            <a:off x="493597" y="1393212"/>
            <a:ext cx="3749387" cy="677590"/>
          </a:xfrm>
          <a:prstGeom prst="roundRect">
            <a:avLst/>
          </a:prstGeom>
          <a:blipFill>
            <a:blip r:embed="rId11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Block</a:t>
            </a:r>
            <a:endParaRPr lang="zh-TW" altLang="en-US" sz="2800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52FF214E-A21F-44DA-9306-1B31DBE8F8FB}"/>
              </a:ext>
            </a:extLst>
          </p:cNvPr>
          <p:cNvSpPr txBox="1"/>
          <p:nvPr/>
        </p:nvSpPr>
        <p:spPr>
          <a:xfrm rot="5400000">
            <a:off x="564882" y="2305920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214EC438-1EAF-4CF5-87A3-09C764B34ED6}"/>
              </a:ext>
            </a:extLst>
          </p:cNvPr>
          <p:cNvSpPr txBox="1"/>
          <p:nvPr/>
        </p:nvSpPr>
        <p:spPr>
          <a:xfrm rot="5400000">
            <a:off x="1507300" y="2290180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40725009-92C1-4383-9A1B-349A4B016F1E}"/>
              </a:ext>
            </a:extLst>
          </p:cNvPr>
          <p:cNvSpPr txBox="1"/>
          <p:nvPr/>
        </p:nvSpPr>
        <p:spPr>
          <a:xfrm rot="5400000">
            <a:off x="2506658" y="2297491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4EBDAFE-4FAF-4225-A592-36DA87B90181}"/>
              </a:ext>
            </a:extLst>
          </p:cNvPr>
          <p:cNvSpPr txBox="1"/>
          <p:nvPr/>
        </p:nvSpPr>
        <p:spPr>
          <a:xfrm rot="5400000">
            <a:off x="3437514" y="2283348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AAD5BDF5-7EA6-4C04-89EC-1005C94A2DDB}"/>
              </a:ext>
            </a:extLst>
          </p:cNvPr>
          <p:cNvSpPr/>
          <p:nvPr/>
        </p:nvSpPr>
        <p:spPr>
          <a:xfrm>
            <a:off x="4792902" y="2347240"/>
            <a:ext cx="929528" cy="75709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FC</a:t>
            </a:r>
            <a:endParaRPr lang="zh-TW" altLang="en-US" sz="24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1603CA2D-83F9-48BD-AB33-620E9AE5ACAD}"/>
              </a:ext>
            </a:extLst>
          </p:cNvPr>
          <p:cNvSpPr/>
          <p:nvPr/>
        </p:nvSpPr>
        <p:spPr>
          <a:xfrm>
            <a:off x="5858414" y="2347240"/>
            <a:ext cx="929528" cy="75709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FC</a:t>
            </a:r>
            <a:endParaRPr lang="zh-TW" altLang="en-US" sz="2400" dirty="0"/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3A4C1502-14CB-46F2-A64A-457B44CA0FD3}"/>
              </a:ext>
            </a:extLst>
          </p:cNvPr>
          <p:cNvSpPr/>
          <p:nvPr/>
        </p:nvSpPr>
        <p:spPr>
          <a:xfrm>
            <a:off x="6936991" y="2326541"/>
            <a:ext cx="929528" cy="75709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FC</a:t>
            </a:r>
            <a:endParaRPr lang="zh-TW" altLang="en-US" sz="2400" dirty="0"/>
          </a:p>
        </p:txBody>
      </p:sp>
      <p:sp>
        <p:nvSpPr>
          <p:cNvPr id="105" name="矩形: 圓角 104">
            <a:extLst>
              <a:ext uri="{FF2B5EF4-FFF2-40B4-BE49-F238E27FC236}">
                <a16:creationId xmlns:a16="http://schemas.microsoft.com/office/drawing/2014/main" id="{52FB04AC-3F16-43C5-A0BF-513367104F59}"/>
              </a:ext>
            </a:extLst>
          </p:cNvPr>
          <p:cNvSpPr/>
          <p:nvPr/>
        </p:nvSpPr>
        <p:spPr>
          <a:xfrm>
            <a:off x="8012583" y="2320622"/>
            <a:ext cx="929528" cy="75709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FC</a:t>
            </a:r>
            <a:endParaRPr lang="zh-TW" altLang="en-US" sz="2400" dirty="0"/>
          </a:p>
        </p:txBody>
      </p: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9916B1E1-423D-493D-AFE7-81409E013D87}"/>
              </a:ext>
            </a:extLst>
          </p:cNvPr>
          <p:cNvCxnSpPr>
            <a:cxnSpLocks/>
          </p:cNvCxnSpPr>
          <p:nvPr/>
        </p:nvCxnSpPr>
        <p:spPr>
          <a:xfrm flipH="1" flipV="1">
            <a:off x="5251337" y="5336665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EEC226EB-F190-4DBC-BB8D-E8EDBDCD3CEA}"/>
              </a:ext>
            </a:extLst>
          </p:cNvPr>
          <p:cNvCxnSpPr>
            <a:cxnSpLocks/>
          </p:cNvCxnSpPr>
          <p:nvPr/>
        </p:nvCxnSpPr>
        <p:spPr>
          <a:xfrm flipH="1" flipV="1">
            <a:off x="6330667" y="5332500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C1551AE7-C359-4EDA-AD0A-8F4A9F996388}"/>
              </a:ext>
            </a:extLst>
          </p:cNvPr>
          <p:cNvCxnSpPr>
            <a:cxnSpLocks/>
          </p:cNvCxnSpPr>
          <p:nvPr/>
        </p:nvCxnSpPr>
        <p:spPr>
          <a:xfrm flipH="1" flipV="1">
            <a:off x="7415007" y="5305618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3529D48C-A5A7-453C-A610-472CF3092054}"/>
              </a:ext>
            </a:extLst>
          </p:cNvPr>
          <p:cNvCxnSpPr>
            <a:cxnSpLocks/>
          </p:cNvCxnSpPr>
          <p:nvPr/>
        </p:nvCxnSpPr>
        <p:spPr>
          <a:xfrm flipH="1" flipV="1">
            <a:off x="8498088" y="5320397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矩形: 圓角 119">
            <a:extLst>
              <a:ext uri="{FF2B5EF4-FFF2-40B4-BE49-F238E27FC236}">
                <a16:creationId xmlns:a16="http://schemas.microsoft.com/office/drawing/2014/main" id="{11936379-FA2A-4055-A000-199990114EB2}"/>
              </a:ext>
            </a:extLst>
          </p:cNvPr>
          <p:cNvSpPr/>
          <p:nvPr/>
        </p:nvSpPr>
        <p:spPr>
          <a:xfrm>
            <a:off x="5132545" y="3503178"/>
            <a:ext cx="251330" cy="66960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: 圓角 120">
            <a:extLst>
              <a:ext uri="{FF2B5EF4-FFF2-40B4-BE49-F238E27FC236}">
                <a16:creationId xmlns:a16="http://schemas.microsoft.com/office/drawing/2014/main" id="{420F9AA8-F126-46E9-89C8-6A27E308C054}"/>
              </a:ext>
            </a:extLst>
          </p:cNvPr>
          <p:cNvSpPr/>
          <p:nvPr/>
        </p:nvSpPr>
        <p:spPr>
          <a:xfrm>
            <a:off x="6211259" y="3503178"/>
            <a:ext cx="251330" cy="66960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矩形: 圓角 121">
            <a:extLst>
              <a:ext uri="{FF2B5EF4-FFF2-40B4-BE49-F238E27FC236}">
                <a16:creationId xmlns:a16="http://schemas.microsoft.com/office/drawing/2014/main" id="{856524ED-DCD3-4019-986A-B0C81F1F3D21}"/>
              </a:ext>
            </a:extLst>
          </p:cNvPr>
          <p:cNvSpPr/>
          <p:nvPr/>
        </p:nvSpPr>
        <p:spPr>
          <a:xfrm>
            <a:off x="7289836" y="3482480"/>
            <a:ext cx="251330" cy="66960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矩形: 圓角 122">
            <a:extLst>
              <a:ext uri="{FF2B5EF4-FFF2-40B4-BE49-F238E27FC236}">
                <a16:creationId xmlns:a16="http://schemas.microsoft.com/office/drawing/2014/main" id="{86248C6C-D7BA-4AD1-8639-22AEFB84939A}"/>
              </a:ext>
            </a:extLst>
          </p:cNvPr>
          <p:cNvSpPr/>
          <p:nvPr/>
        </p:nvSpPr>
        <p:spPr>
          <a:xfrm>
            <a:off x="8366323" y="3476561"/>
            <a:ext cx="251330" cy="66960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矩形: 圓角 132">
            <a:extLst>
              <a:ext uri="{FF2B5EF4-FFF2-40B4-BE49-F238E27FC236}">
                <a16:creationId xmlns:a16="http://schemas.microsoft.com/office/drawing/2014/main" id="{30EFFF72-453A-4CE8-B5DA-C6ACB4BA435F}"/>
              </a:ext>
            </a:extLst>
          </p:cNvPr>
          <p:cNvSpPr/>
          <p:nvPr/>
        </p:nvSpPr>
        <p:spPr>
          <a:xfrm>
            <a:off x="5140261" y="5748578"/>
            <a:ext cx="251330" cy="6696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: 圓角 133">
            <a:extLst>
              <a:ext uri="{FF2B5EF4-FFF2-40B4-BE49-F238E27FC236}">
                <a16:creationId xmlns:a16="http://schemas.microsoft.com/office/drawing/2014/main" id="{ACDAD4AD-6D14-460B-8447-CAB3A8CF6B03}"/>
              </a:ext>
            </a:extLst>
          </p:cNvPr>
          <p:cNvSpPr/>
          <p:nvPr/>
        </p:nvSpPr>
        <p:spPr>
          <a:xfrm>
            <a:off x="6219590" y="5748578"/>
            <a:ext cx="251330" cy="66960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矩形: 圓角 134">
            <a:extLst>
              <a:ext uri="{FF2B5EF4-FFF2-40B4-BE49-F238E27FC236}">
                <a16:creationId xmlns:a16="http://schemas.microsoft.com/office/drawing/2014/main" id="{B405CE81-678A-4864-B7C5-26DD9CCAAB93}"/>
              </a:ext>
            </a:extLst>
          </p:cNvPr>
          <p:cNvSpPr/>
          <p:nvPr/>
        </p:nvSpPr>
        <p:spPr>
          <a:xfrm>
            <a:off x="7298167" y="5727880"/>
            <a:ext cx="251330" cy="66960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: 圓角 135">
            <a:extLst>
              <a:ext uri="{FF2B5EF4-FFF2-40B4-BE49-F238E27FC236}">
                <a16:creationId xmlns:a16="http://schemas.microsoft.com/office/drawing/2014/main" id="{9BDBB21C-705D-4E7A-A52F-C17B2579111A}"/>
              </a:ext>
            </a:extLst>
          </p:cNvPr>
          <p:cNvSpPr/>
          <p:nvPr/>
        </p:nvSpPr>
        <p:spPr>
          <a:xfrm>
            <a:off x="8374654" y="5721961"/>
            <a:ext cx="251330" cy="66960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21871909-B9A8-416C-B7A8-6662EF179927}"/>
              </a:ext>
            </a:extLst>
          </p:cNvPr>
          <p:cNvCxnSpPr>
            <a:cxnSpLocks/>
          </p:cNvCxnSpPr>
          <p:nvPr/>
        </p:nvCxnSpPr>
        <p:spPr>
          <a:xfrm flipH="1" flipV="1">
            <a:off x="5251337" y="4183136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9453288F-8D2B-4475-B186-E2B830A5D0C0}"/>
              </a:ext>
            </a:extLst>
          </p:cNvPr>
          <p:cNvCxnSpPr>
            <a:cxnSpLocks/>
          </p:cNvCxnSpPr>
          <p:nvPr/>
        </p:nvCxnSpPr>
        <p:spPr>
          <a:xfrm flipH="1" flipV="1">
            <a:off x="6330667" y="4178971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71877969-EB02-4C24-AEAE-6B06DA0216F0}"/>
              </a:ext>
            </a:extLst>
          </p:cNvPr>
          <p:cNvCxnSpPr>
            <a:cxnSpLocks/>
          </p:cNvCxnSpPr>
          <p:nvPr/>
        </p:nvCxnSpPr>
        <p:spPr>
          <a:xfrm flipH="1" flipV="1">
            <a:off x="7401755" y="4152089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46C1A762-D538-49BA-B9DD-D5EDA886D96F}"/>
              </a:ext>
            </a:extLst>
          </p:cNvPr>
          <p:cNvCxnSpPr>
            <a:cxnSpLocks/>
          </p:cNvCxnSpPr>
          <p:nvPr/>
        </p:nvCxnSpPr>
        <p:spPr>
          <a:xfrm flipH="1" flipV="1">
            <a:off x="8484836" y="4166868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8DB868A0-B9E9-42E9-9C56-A3A17280FCCC}"/>
              </a:ext>
            </a:extLst>
          </p:cNvPr>
          <p:cNvCxnSpPr>
            <a:cxnSpLocks/>
          </p:cNvCxnSpPr>
          <p:nvPr/>
        </p:nvCxnSpPr>
        <p:spPr>
          <a:xfrm flipH="1" flipV="1">
            <a:off x="5251890" y="3123941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5C9CAB26-4A66-48DD-A2F4-D56365DFCA4D}"/>
              </a:ext>
            </a:extLst>
          </p:cNvPr>
          <p:cNvCxnSpPr>
            <a:cxnSpLocks/>
          </p:cNvCxnSpPr>
          <p:nvPr/>
        </p:nvCxnSpPr>
        <p:spPr>
          <a:xfrm flipH="1" flipV="1">
            <a:off x="6331220" y="3119776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單箭頭接點 146">
            <a:extLst>
              <a:ext uri="{FF2B5EF4-FFF2-40B4-BE49-F238E27FC236}">
                <a16:creationId xmlns:a16="http://schemas.microsoft.com/office/drawing/2014/main" id="{FE3A3615-DB77-4CF0-AE38-C9A24D35AF49}"/>
              </a:ext>
            </a:extLst>
          </p:cNvPr>
          <p:cNvCxnSpPr>
            <a:cxnSpLocks/>
          </p:cNvCxnSpPr>
          <p:nvPr/>
        </p:nvCxnSpPr>
        <p:spPr>
          <a:xfrm flipH="1" flipV="1">
            <a:off x="7402308" y="3092894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147">
            <a:extLst>
              <a:ext uri="{FF2B5EF4-FFF2-40B4-BE49-F238E27FC236}">
                <a16:creationId xmlns:a16="http://schemas.microsoft.com/office/drawing/2014/main" id="{3E22C5D9-8355-411F-BED9-1C2B80FA0DFB}"/>
              </a:ext>
            </a:extLst>
          </p:cNvPr>
          <p:cNvCxnSpPr>
            <a:cxnSpLocks/>
          </p:cNvCxnSpPr>
          <p:nvPr/>
        </p:nvCxnSpPr>
        <p:spPr>
          <a:xfrm flipH="1" flipV="1">
            <a:off x="8485389" y="3107673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: 圓角 149">
            <a:extLst>
              <a:ext uri="{FF2B5EF4-FFF2-40B4-BE49-F238E27FC236}">
                <a16:creationId xmlns:a16="http://schemas.microsoft.com/office/drawing/2014/main" id="{F01511BC-893D-4C5B-9DEC-AB77C006340A}"/>
              </a:ext>
            </a:extLst>
          </p:cNvPr>
          <p:cNvSpPr/>
          <p:nvPr/>
        </p:nvSpPr>
        <p:spPr>
          <a:xfrm>
            <a:off x="4799015" y="4580737"/>
            <a:ext cx="4143093" cy="677590"/>
          </a:xfrm>
          <a:prstGeom prst="roundRect">
            <a:avLst/>
          </a:prstGeom>
          <a:blipFill>
            <a:blip r:embed="rId11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Self-attention</a:t>
            </a:r>
            <a:endParaRPr lang="zh-TW" altLang="en-US" sz="2800" dirty="0"/>
          </a:p>
        </p:txBody>
      </p: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0982055E-CBFF-492A-B362-B46E85132FB4}"/>
              </a:ext>
            </a:extLst>
          </p:cNvPr>
          <p:cNvCxnSpPr>
            <a:cxnSpLocks/>
          </p:cNvCxnSpPr>
          <p:nvPr/>
        </p:nvCxnSpPr>
        <p:spPr>
          <a:xfrm flipH="1" flipV="1">
            <a:off x="5264589" y="1968504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>
            <a:extLst>
              <a:ext uri="{FF2B5EF4-FFF2-40B4-BE49-F238E27FC236}">
                <a16:creationId xmlns:a16="http://schemas.microsoft.com/office/drawing/2014/main" id="{969985E5-E190-4FD0-A4F0-115BEB0DE51B}"/>
              </a:ext>
            </a:extLst>
          </p:cNvPr>
          <p:cNvCxnSpPr>
            <a:cxnSpLocks/>
          </p:cNvCxnSpPr>
          <p:nvPr/>
        </p:nvCxnSpPr>
        <p:spPr>
          <a:xfrm flipH="1" flipV="1">
            <a:off x="6343919" y="1964339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>
            <a:extLst>
              <a:ext uri="{FF2B5EF4-FFF2-40B4-BE49-F238E27FC236}">
                <a16:creationId xmlns:a16="http://schemas.microsoft.com/office/drawing/2014/main" id="{160B9598-F5E9-4B5F-A1C1-4C5F9864A66F}"/>
              </a:ext>
            </a:extLst>
          </p:cNvPr>
          <p:cNvCxnSpPr>
            <a:cxnSpLocks/>
          </p:cNvCxnSpPr>
          <p:nvPr/>
        </p:nvCxnSpPr>
        <p:spPr>
          <a:xfrm flipH="1" flipV="1">
            <a:off x="7415007" y="1937457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>
            <a:extLst>
              <a:ext uri="{FF2B5EF4-FFF2-40B4-BE49-F238E27FC236}">
                <a16:creationId xmlns:a16="http://schemas.microsoft.com/office/drawing/2014/main" id="{D33D39E9-22F4-442F-92DE-8FDD17A32638}"/>
              </a:ext>
            </a:extLst>
          </p:cNvPr>
          <p:cNvCxnSpPr>
            <a:cxnSpLocks/>
          </p:cNvCxnSpPr>
          <p:nvPr/>
        </p:nvCxnSpPr>
        <p:spPr>
          <a:xfrm flipH="1" flipV="1">
            <a:off x="8498088" y="1952236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矩形: 圓角 154">
            <a:extLst>
              <a:ext uri="{FF2B5EF4-FFF2-40B4-BE49-F238E27FC236}">
                <a16:creationId xmlns:a16="http://schemas.microsoft.com/office/drawing/2014/main" id="{DE9EF18D-327E-4536-A981-C2CB77872282}"/>
              </a:ext>
            </a:extLst>
          </p:cNvPr>
          <p:cNvSpPr/>
          <p:nvPr/>
        </p:nvSpPr>
        <p:spPr>
          <a:xfrm>
            <a:off x="5149041" y="1261521"/>
            <a:ext cx="251330" cy="669609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6" name="矩形: 圓角 155">
            <a:extLst>
              <a:ext uri="{FF2B5EF4-FFF2-40B4-BE49-F238E27FC236}">
                <a16:creationId xmlns:a16="http://schemas.microsoft.com/office/drawing/2014/main" id="{05ADF8CD-F30D-46F7-A578-3A14153CE5C4}"/>
              </a:ext>
            </a:extLst>
          </p:cNvPr>
          <p:cNvSpPr/>
          <p:nvPr/>
        </p:nvSpPr>
        <p:spPr>
          <a:xfrm>
            <a:off x="6228370" y="1261521"/>
            <a:ext cx="251330" cy="669609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矩形: 圓角 156">
            <a:extLst>
              <a:ext uri="{FF2B5EF4-FFF2-40B4-BE49-F238E27FC236}">
                <a16:creationId xmlns:a16="http://schemas.microsoft.com/office/drawing/2014/main" id="{C7CA0070-0D2D-4967-B088-84CF758B3D0C}"/>
              </a:ext>
            </a:extLst>
          </p:cNvPr>
          <p:cNvSpPr/>
          <p:nvPr/>
        </p:nvSpPr>
        <p:spPr>
          <a:xfrm>
            <a:off x="7306947" y="1240823"/>
            <a:ext cx="251330" cy="669609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: 圓角 157">
            <a:extLst>
              <a:ext uri="{FF2B5EF4-FFF2-40B4-BE49-F238E27FC236}">
                <a16:creationId xmlns:a16="http://schemas.microsoft.com/office/drawing/2014/main" id="{2A25A2E0-7E9F-47C2-89CD-7B83B4CEF199}"/>
              </a:ext>
            </a:extLst>
          </p:cNvPr>
          <p:cNvSpPr/>
          <p:nvPr/>
        </p:nvSpPr>
        <p:spPr>
          <a:xfrm>
            <a:off x="8383434" y="1234904"/>
            <a:ext cx="251330" cy="669609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左大括弧 158">
            <a:extLst>
              <a:ext uri="{FF2B5EF4-FFF2-40B4-BE49-F238E27FC236}">
                <a16:creationId xmlns:a16="http://schemas.microsoft.com/office/drawing/2014/main" id="{083F99D0-950B-4CC1-9EB0-F7114BBBD665}"/>
              </a:ext>
            </a:extLst>
          </p:cNvPr>
          <p:cNvSpPr/>
          <p:nvPr/>
        </p:nvSpPr>
        <p:spPr>
          <a:xfrm>
            <a:off x="4291272" y="1234903"/>
            <a:ext cx="610535" cy="5258661"/>
          </a:xfrm>
          <a:prstGeom prst="leftBrace">
            <a:avLst>
              <a:gd name="adj1" fmla="val 21327"/>
              <a:gd name="adj2" fmla="val 7063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80A7EA5-6E94-4FDD-A66E-F668858CD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60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103" grpId="0" animBg="1"/>
      <p:bldP spid="105" grpId="0" animBg="1"/>
      <p:bldP spid="120" grpId="0" animBg="1"/>
      <p:bldP spid="121" grpId="0" animBg="1"/>
      <p:bldP spid="122" grpId="0" animBg="1"/>
      <p:bldP spid="123" grpId="0" animBg="1"/>
      <p:bldP spid="133" grpId="0" animBg="1"/>
      <p:bldP spid="134" grpId="0" animBg="1"/>
      <p:bldP spid="135" grpId="0" animBg="1"/>
      <p:bldP spid="136" grpId="0" animBg="1"/>
      <p:bldP spid="150" grpId="0" animBg="1"/>
      <p:bldP spid="155" grpId="0" animBg="1"/>
      <p:bldP spid="156" grpId="0" animBg="1"/>
      <p:bldP spid="157" grpId="0" animBg="1"/>
      <p:bldP spid="158" grpId="0" animBg="1"/>
      <p:bldP spid="1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02328E40-8AE5-402C-936C-1D5EF21D14A5}"/>
              </a:ext>
            </a:extLst>
          </p:cNvPr>
          <p:cNvCxnSpPr>
            <a:cxnSpLocks/>
          </p:cNvCxnSpPr>
          <p:nvPr/>
        </p:nvCxnSpPr>
        <p:spPr>
          <a:xfrm flipV="1">
            <a:off x="7506293" y="1446924"/>
            <a:ext cx="0" cy="3145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56B0465C-70C1-4501-BE7F-C34095599218}"/>
              </a:ext>
            </a:extLst>
          </p:cNvPr>
          <p:cNvCxnSpPr>
            <a:cxnSpLocks/>
          </p:cNvCxnSpPr>
          <p:nvPr/>
        </p:nvCxnSpPr>
        <p:spPr>
          <a:xfrm flipH="1" flipV="1">
            <a:off x="1484694" y="2541658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9916B1E1-423D-493D-AFE7-81409E013D87}"/>
              </a:ext>
            </a:extLst>
          </p:cNvPr>
          <p:cNvCxnSpPr>
            <a:cxnSpLocks/>
          </p:cNvCxnSpPr>
          <p:nvPr/>
        </p:nvCxnSpPr>
        <p:spPr>
          <a:xfrm flipH="1" flipV="1">
            <a:off x="1858780" y="5614962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EEC226EB-F190-4DBC-BB8D-E8EDBDCD3CEA}"/>
              </a:ext>
            </a:extLst>
          </p:cNvPr>
          <p:cNvCxnSpPr>
            <a:cxnSpLocks/>
          </p:cNvCxnSpPr>
          <p:nvPr/>
        </p:nvCxnSpPr>
        <p:spPr>
          <a:xfrm flipH="1" flipV="1">
            <a:off x="3902631" y="5584180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C1551AE7-C359-4EDA-AD0A-8F4A9F996388}"/>
              </a:ext>
            </a:extLst>
          </p:cNvPr>
          <p:cNvCxnSpPr>
            <a:cxnSpLocks/>
          </p:cNvCxnSpPr>
          <p:nvPr/>
        </p:nvCxnSpPr>
        <p:spPr>
          <a:xfrm flipH="1" flipV="1">
            <a:off x="6193318" y="5580201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3529D48C-A5A7-453C-A610-472CF3092054}"/>
              </a:ext>
            </a:extLst>
          </p:cNvPr>
          <p:cNvCxnSpPr>
            <a:cxnSpLocks/>
          </p:cNvCxnSpPr>
          <p:nvPr/>
        </p:nvCxnSpPr>
        <p:spPr>
          <a:xfrm flipH="1" flipV="1">
            <a:off x="8498088" y="5598694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矩形: 圓角 119">
            <a:extLst>
              <a:ext uri="{FF2B5EF4-FFF2-40B4-BE49-F238E27FC236}">
                <a16:creationId xmlns:a16="http://schemas.microsoft.com/office/drawing/2014/main" id="{11936379-FA2A-4055-A000-199990114EB2}"/>
              </a:ext>
            </a:extLst>
          </p:cNvPr>
          <p:cNvSpPr/>
          <p:nvPr/>
        </p:nvSpPr>
        <p:spPr>
          <a:xfrm>
            <a:off x="1733659" y="3749591"/>
            <a:ext cx="251330" cy="66960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矩形: 圓角 132">
            <a:extLst>
              <a:ext uri="{FF2B5EF4-FFF2-40B4-BE49-F238E27FC236}">
                <a16:creationId xmlns:a16="http://schemas.microsoft.com/office/drawing/2014/main" id="{30EFFF72-453A-4CE8-B5DA-C6ACB4BA435F}"/>
              </a:ext>
            </a:extLst>
          </p:cNvPr>
          <p:cNvSpPr/>
          <p:nvPr/>
        </p:nvSpPr>
        <p:spPr>
          <a:xfrm>
            <a:off x="1734452" y="6026875"/>
            <a:ext cx="251330" cy="6696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: 圓角 133">
            <a:extLst>
              <a:ext uri="{FF2B5EF4-FFF2-40B4-BE49-F238E27FC236}">
                <a16:creationId xmlns:a16="http://schemas.microsoft.com/office/drawing/2014/main" id="{ACDAD4AD-6D14-460B-8447-CAB3A8CF6B03}"/>
              </a:ext>
            </a:extLst>
          </p:cNvPr>
          <p:cNvSpPr/>
          <p:nvPr/>
        </p:nvSpPr>
        <p:spPr>
          <a:xfrm>
            <a:off x="3778302" y="6000258"/>
            <a:ext cx="251330" cy="66960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矩形: 圓角 134">
            <a:extLst>
              <a:ext uri="{FF2B5EF4-FFF2-40B4-BE49-F238E27FC236}">
                <a16:creationId xmlns:a16="http://schemas.microsoft.com/office/drawing/2014/main" id="{B405CE81-678A-4864-B7C5-26DD9CCAAB93}"/>
              </a:ext>
            </a:extLst>
          </p:cNvPr>
          <p:cNvSpPr/>
          <p:nvPr/>
        </p:nvSpPr>
        <p:spPr>
          <a:xfrm>
            <a:off x="6076478" y="6002463"/>
            <a:ext cx="251330" cy="66960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: 圓角 135">
            <a:extLst>
              <a:ext uri="{FF2B5EF4-FFF2-40B4-BE49-F238E27FC236}">
                <a16:creationId xmlns:a16="http://schemas.microsoft.com/office/drawing/2014/main" id="{9BDBB21C-705D-4E7A-A52F-C17B2579111A}"/>
              </a:ext>
            </a:extLst>
          </p:cNvPr>
          <p:cNvSpPr/>
          <p:nvPr/>
        </p:nvSpPr>
        <p:spPr>
          <a:xfrm>
            <a:off x="8374654" y="6000258"/>
            <a:ext cx="251330" cy="66960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21871909-B9A8-416C-B7A8-6662EF179927}"/>
              </a:ext>
            </a:extLst>
          </p:cNvPr>
          <p:cNvCxnSpPr>
            <a:cxnSpLocks/>
          </p:cNvCxnSpPr>
          <p:nvPr/>
        </p:nvCxnSpPr>
        <p:spPr>
          <a:xfrm flipH="1" flipV="1">
            <a:off x="1852451" y="4429549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8DB868A0-B9E9-42E9-9C56-A3A17280FCCC}"/>
              </a:ext>
            </a:extLst>
          </p:cNvPr>
          <p:cNvCxnSpPr>
            <a:cxnSpLocks/>
          </p:cNvCxnSpPr>
          <p:nvPr/>
        </p:nvCxnSpPr>
        <p:spPr>
          <a:xfrm flipH="1" flipV="1">
            <a:off x="1487782" y="3515846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: 圓角 149">
            <a:extLst>
              <a:ext uri="{FF2B5EF4-FFF2-40B4-BE49-F238E27FC236}">
                <a16:creationId xmlns:a16="http://schemas.microsoft.com/office/drawing/2014/main" id="{F01511BC-893D-4C5B-9DEC-AB77C006340A}"/>
              </a:ext>
            </a:extLst>
          </p:cNvPr>
          <p:cNvSpPr/>
          <p:nvPr/>
        </p:nvSpPr>
        <p:spPr>
          <a:xfrm>
            <a:off x="755381" y="4859034"/>
            <a:ext cx="8083814" cy="677590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Self-attention</a:t>
            </a:r>
            <a:endParaRPr lang="zh-TW" altLang="en-US" sz="2800" dirty="0"/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BBFC6BBC-C058-4451-B165-00BFBB9761AF}"/>
              </a:ext>
            </a:extLst>
          </p:cNvPr>
          <p:cNvSpPr/>
          <p:nvPr/>
        </p:nvSpPr>
        <p:spPr>
          <a:xfrm>
            <a:off x="1348865" y="2835814"/>
            <a:ext cx="251330" cy="669609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EEA555B4-3EE5-4B89-833F-793B8A121732}"/>
              </a:ext>
            </a:extLst>
          </p:cNvPr>
          <p:cNvSpPr/>
          <p:nvPr/>
        </p:nvSpPr>
        <p:spPr>
          <a:xfrm>
            <a:off x="1000322" y="3750398"/>
            <a:ext cx="251330" cy="6696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456CEB6-9E44-4398-8E05-244F9599BDBC}"/>
              </a:ext>
            </a:extLst>
          </p:cNvPr>
          <p:cNvSpPr txBox="1"/>
          <p:nvPr/>
        </p:nvSpPr>
        <p:spPr>
          <a:xfrm>
            <a:off x="1207740" y="3841842"/>
            <a:ext cx="569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+</a:t>
            </a:r>
            <a:endParaRPr lang="zh-TW" altLang="en-US" sz="2800" b="1" dirty="0"/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432A9927-32FF-4ED6-9365-60DF7F1B147B}"/>
              </a:ext>
            </a:extLst>
          </p:cNvPr>
          <p:cNvCxnSpPr>
            <a:cxnSpLocks/>
          </p:cNvCxnSpPr>
          <p:nvPr/>
        </p:nvCxnSpPr>
        <p:spPr>
          <a:xfrm flipH="1">
            <a:off x="1125987" y="6347391"/>
            <a:ext cx="56061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EF9CD7D8-C2AD-4BED-8D40-34EDC3F22098}"/>
              </a:ext>
            </a:extLst>
          </p:cNvPr>
          <p:cNvCxnSpPr>
            <a:cxnSpLocks/>
          </p:cNvCxnSpPr>
          <p:nvPr/>
        </p:nvCxnSpPr>
        <p:spPr>
          <a:xfrm flipV="1">
            <a:off x="1125987" y="4439578"/>
            <a:ext cx="0" cy="187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739EF690-2C80-4778-81E9-1119A65B5784}"/>
              </a:ext>
            </a:extLst>
          </p:cNvPr>
          <p:cNvCxnSpPr>
            <a:cxnSpLocks/>
          </p:cNvCxnSpPr>
          <p:nvPr/>
        </p:nvCxnSpPr>
        <p:spPr>
          <a:xfrm flipH="1" flipV="1">
            <a:off x="1474530" y="1773405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: 圓角 94">
            <a:extLst>
              <a:ext uri="{FF2B5EF4-FFF2-40B4-BE49-F238E27FC236}">
                <a16:creationId xmlns:a16="http://schemas.microsoft.com/office/drawing/2014/main" id="{7DF904A3-A061-4F46-A436-40437F96E68D}"/>
              </a:ext>
            </a:extLst>
          </p:cNvPr>
          <p:cNvSpPr/>
          <p:nvPr/>
        </p:nvSpPr>
        <p:spPr>
          <a:xfrm>
            <a:off x="1021613" y="2086484"/>
            <a:ext cx="929528" cy="455445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norm</a:t>
            </a:r>
            <a:endParaRPr lang="zh-TW" altLang="en-US" sz="2400" dirty="0"/>
          </a:p>
        </p:txBody>
      </p:sp>
      <p:sp>
        <p:nvSpPr>
          <p:cNvPr id="94" name="矩形: 圓角 93">
            <a:extLst>
              <a:ext uri="{FF2B5EF4-FFF2-40B4-BE49-F238E27FC236}">
                <a16:creationId xmlns:a16="http://schemas.microsoft.com/office/drawing/2014/main" id="{AB6F4A8E-096A-48EB-93E4-1BA802438037}"/>
              </a:ext>
            </a:extLst>
          </p:cNvPr>
          <p:cNvSpPr/>
          <p:nvPr/>
        </p:nvSpPr>
        <p:spPr>
          <a:xfrm>
            <a:off x="1347645" y="1089400"/>
            <a:ext cx="251330" cy="66960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: 圓角 99">
            <a:extLst>
              <a:ext uri="{FF2B5EF4-FFF2-40B4-BE49-F238E27FC236}">
                <a16:creationId xmlns:a16="http://schemas.microsoft.com/office/drawing/2014/main" id="{31F7DD99-E1CE-49DB-B607-78FD192BF04E}"/>
              </a:ext>
            </a:extLst>
          </p:cNvPr>
          <p:cNvSpPr/>
          <p:nvPr/>
        </p:nvSpPr>
        <p:spPr>
          <a:xfrm>
            <a:off x="7372208" y="165503"/>
            <a:ext cx="251330" cy="669609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A603D36E-46E2-4736-986A-43FC1E59E864}"/>
              </a:ext>
            </a:extLst>
          </p:cNvPr>
          <p:cNvSpPr/>
          <p:nvPr/>
        </p:nvSpPr>
        <p:spPr>
          <a:xfrm>
            <a:off x="6939828" y="2427648"/>
            <a:ext cx="251330" cy="66960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8AFA458A-54CC-4CB4-AAA7-AFED63CCAB87}"/>
              </a:ext>
            </a:extLst>
          </p:cNvPr>
          <p:cNvSpPr/>
          <p:nvPr/>
        </p:nvSpPr>
        <p:spPr>
          <a:xfrm>
            <a:off x="7796356" y="2453952"/>
            <a:ext cx="251330" cy="669609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8BB063EA-5A51-4105-9157-610F889F262C}"/>
              </a:ext>
            </a:extLst>
          </p:cNvPr>
          <p:cNvCxnSpPr>
            <a:cxnSpLocks/>
          </p:cNvCxnSpPr>
          <p:nvPr/>
        </p:nvCxnSpPr>
        <p:spPr>
          <a:xfrm flipV="1">
            <a:off x="7494772" y="2329098"/>
            <a:ext cx="0" cy="3296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428907D8-7E0B-438B-BAAE-2D01347B5E6B}"/>
              </a:ext>
            </a:extLst>
          </p:cNvPr>
          <p:cNvCxnSpPr>
            <a:cxnSpLocks/>
          </p:cNvCxnSpPr>
          <p:nvPr/>
        </p:nvCxnSpPr>
        <p:spPr>
          <a:xfrm flipH="1" flipV="1">
            <a:off x="7491776" y="852263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: 圓角 111">
            <a:extLst>
              <a:ext uri="{FF2B5EF4-FFF2-40B4-BE49-F238E27FC236}">
                <a16:creationId xmlns:a16="http://schemas.microsoft.com/office/drawing/2014/main" id="{FE4FB7D5-4B18-47C5-890E-824B131D004E}"/>
              </a:ext>
            </a:extLst>
          </p:cNvPr>
          <p:cNvSpPr/>
          <p:nvPr/>
        </p:nvSpPr>
        <p:spPr>
          <a:xfrm>
            <a:off x="7038872" y="1103973"/>
            <a:ext cx="929528" cy="329847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norm</a:t>
            </a:r>
            <a:endParaRPr lang="zh-TW" altLang="en-US" sz="2400" dirty="0"/>
          </a:p>
        </p:txBody>
      </p: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ADA62C5D-1CDA-4D69-B774-245A3AC72672}"/>
              </a:ext>
            </a:extLst>
          </p:cNvPr>
          <p:cNvCxnSpPr>
            <a:cxnSpLocks/>
          </p:cNvCxnSpPr>
          <p:nvPr/>
        </p:nvCxnSpPr>
        <p:spPr>
          <a:xfrm flipH="1" flipV="1">
            <a:off x="1473310" y="706499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7F83CCF-C22B-4386-9643-7733367AC360}"/>
              </a:ext>
            </a:extLst>
          </p:cNvPr>
          <p:cNvSpPr txBox="1"/>
          <p:nvPr/>
        </p:nvSpPr>
        <p:spPr>
          <a:xfrm rot="5400000">
            <a:off x="1099574" y="286682"/>
            <a:ext cx="929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117" name="矩形: 圓角 116">
            <a:extLst>
              <a:ext uri="{FF2B5EF4-FFF2-40B4-BE49-F238E27FC236}">
                <a16:creationId xmlns:a16="http://schemas.microsoft.com/office/drawing/2014/main" id="{D9069AD1-3AE1-48E9-87BA-B7AB2EC1473D}"/>
              </a:ext>
            </a:extLst>
          </p:cNvPr>
          <p:cNvSpPr/>
          <p:nvPr/>
        </p:nvSpPr>
        <p:spPr>
          <a:xfrm>
            <a:off x="3183878" y="2245586"/>
            <a:ext cx="929528" cy="455445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norm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8323234-A996-48BA-A8D0-E25747B1E893}"/>
                  </a:ext>
                </a:extLst>
              </p:cNvPr>
              <p:cNvSpPr txBox="1"/>
              <p:nvPr/>
            </p:nvSpPr>
            <p:spPr>
              <a:xfrm>
                <a:off x="3344303" y="3087935"/>
                <a:ext cx="670312" cy="1376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8323234-A996-48BA-A8D0-E25747B1E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303" y="3087935"/>
                <a:ext cx="670312" cy="1376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9E909285-2E28-4A07-B24E-F1699DCE5BCB}"/>
                  </a:ext>
                </a:extLst>
              </p:cNvPr>
              <p:cNvSpPr txBox="1"/>
              <p:nvPr/>
            </p:nvSpPr>
            <p:spPr>
              <a:xfrm>
                <a:off x="3344303" y="399928"/>
                <a:ext cx="626325" cy="147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9E909285-2E28-4A07-B24E-F1699DCE5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303" y="399928"/>
                <a:ext cx="626325" cy="1473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3431F1A-F8CA-400A-BF33-4176DA372CF3}"/>
                  </a:ext>
                </a:extLst>
              </p:cNvPr>
              <p:cNvSpPr txBox="1"/>
              <p:nvPr/>
            </p:nvSpPr>
            <p:spPr>
              <a:xfrm>
                <a:off x="4484500" y="3240726"/>
                <a:ext cx="10407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b="0" dirty="0"/>
                  <a:t>mean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3431F1A-F8CA-400A-BF33-4176DA372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500" y="3240726"/>
                <a:ext cx="1040798" cy="369332"/>
              </a:xfrm>
              <a:prstGeom prst="rect">
                <a:avLst/>
              </a:prstGeom>
              <a:blipFill>
                <a:blip r:embed="rId7"/>
                <a:stretch>
                  <a:fillRect l="-18235" t="-26667" r="-5882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矩形 118">
            <a:extLst>
              <a:ext uri="{FF2B5EF4-FFF2-40B4-BE49-F238E27FC236}">
                <a16:creationId xmlns:a16="http://schemas.microsoft.com/office/drawing/2014/main" id="{BF546CB4-0427-46B0-A581-0B76E605024B}"/>
              </a:ext>
            </a:extLst>
          </p:cNvPr>
          <p:cNvSpPr/>
          <p:nvPr/>
        </p:nvSpPr>
        <p:spPr>
          <a:xfrm>
            <a:off x="4296562" y="2280965"/>
            <a:ext cx="1781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https://arxiv.org/abs/1607.06450</a:t>
            </a:r>
            <a:endParaRPr lang="zh-TW" altLang="en-US" dirty="0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E890D8B5-2C59-41B9-A0A5-4B4EB45BEFDB}"/>
              </a:ext>
            </a:extLst>
          </p:cNvPr>
          <p:cNvSpPr txBox="1"/>
          <p:nvPr/>
        </p:nvSpPr>
        <p:spPr>
          <a:xfrm>
            <a:off x="4265945" y="1940040"/>
            <a:ext cx="2355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Layer Norm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ED3CAD7E-F27C-45F6-9EF5-444F38595024}"/>
                  </a:ext>
                </a:extLst>
              </p:cNvPr>
              <p:cNvSpPr txBox="1"/>
              <p:nvPr/>
            </p:nvSpPr>
            <p:spPr>
              <a:xfrm>
                <a:off x="4267187" y="772754"/>
                <a:ext cx="1631216" cy="632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ED3CAD7E-F27C-45F6-9EF5-444F3859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87" y="772754"/>
                <a:ext cx="1631216" cy="6324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C4D8664D-0EAD-47CA-94FE-A3AD490A453E}"/>
                  </a:ext>
                </a:extLst>
              </p:cNvPr>
              <p:cNvSpPr txBox="1"/>
              <p:nvPr/>
            </p:nvSpPr>
            <p:spPr>
              <a:xfrm>
                <a:off x="4477224" y="3656642"/>
                <a:ext cx="1540389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2400" b="0" dirty="0"/>
                  <a:t>standard deviation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C4D8664D-0EAD-47CA-94FE-A3AD490A4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224" y="3656642"/>
                <a:ext cx="1540389" cy="738664"/>
              </a:xfrm>
              <a:prstGeom prst="rect">
                <a:avLst/>
              </a:prstGeom>
              <a:blipFill>
                <a:blip r:embed="rId9"/>
                <a:stretch>
                  <a:fillRect l="-11858" t="-13223" b="-239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右大括弧 48">
            <a:extLst>
              <a:ext uri="{FF2B5EF4-FFF2-40B4-BE49-F238E27FC236}">
                <a16:creationId xmlns:a16="http://schemas.microsoft.com/office/drawing/2014/main" id="{9B345EE1-57CE-482B-9805-7833DCBF6220}"/>
              </a:ext>
            </a:extLst>
          </p:cNvPr>
          <p:cNvSpPr/>
          <p:nvPr/>
        </p:nvSpPr>
        <p:spPr>
          <a:xfrm>
            <a:off x="4014615" y="3087935"/>
            <a:ext cx="251330" cy="1422665"/>
          </a:xfrm>
          <a:prstGeom prst="rightBrace">
            <a:avLst>
              <a:gd name="adj1" fmla="val 4774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A929B9D8-EB3C-43B5-BC9D-29DCFDFA2B61}"/>
              </a:ext>
            </a:extLst>
          </p:cNvPr>
          <p:cNvCxnSpPr>
            <a:cxnSpLocks/>
          </p:cNvCxnSpPr>
          <p:nvPr/>
        </p:nvCxnSpPr>
        <p:spPr>
          <a:xfrm flipH="1" flipV="1">
            <a:off x="3657465" y="2685083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5C10AC19-46F6-423C-89FB-5B37CAF1520F}"/>
              </a:ext>
            </a:extLst>
          </p:cNvPr>
          <p:cNvCxnSpPr>
            <a:cxnSpLocks/>
          </p:cNvCxnSpPr>
          <p:nvPr/>
        </p:nvCxnSpPr>
        <p:spPr>
          <a:xfrm flipH="1" flipV="1">
            <a:off x="3641214" y="1882485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83B3BBE4-56D8-4E2C-91B9-F80FB5948DD4}"/>
              </a:ext>
            </a:extLst>
          </p:cNvPr>
          <p:cNvSpPr/>
          <p:nvPr/>
        </p:nvSpPr>
        <p:spPr>
          <a:xfrm>
            <a:off x="2955128" y="251219"/>
            <a:ext cx="3300225" cy="437489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: 圓角 129">
            <a:extLst>
              <a:ext uri="{FF2B5EF4-FFF2-40B4-BE49-F238E27FC236}">
                <a16:creationId xmlns:a16="http://schemas.microsoft.com/office/drawing/2014/main" id="{119B4894-5228-4D80-8134-49713E94F26D}"/>
              </a:ext>
            </a:extLst>
          </p:cNvPr>
          <p:cNvSpPr/>
          <p:nvPr/>
        </p:nvSpPr>
        <p:spPr>
          <a:xfrm>
            <a:off x="7367376" y="1653705"/>
            <a:ext cx="251330" cy="669609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6530BDA4-201F-4E8F-8EB8-BC90F842755E}"/>
              </a:ext>
            </a:extLst>
          </p:cNvPr>
          <p:cNvSpPr txBox="1"/>
          <p:nvPr/>
        </p:nvSpPr>
        <p:spPr>
          <a:xfrm>
            <a:off x="7225492" y="2525183"/>
            <a:ext cx="569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+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90642AD1-A8C7-479E-A4B0-82137D5B6F63}"/>
                  </a:ext>
                </a:extLst>
              </p:cNvPr>
              <p:cNvSpPr txBox="1"/>
              <p:nvPr/>
            </p:nvSpPr>
            <p:spPr>
              <a:xfrm>
                <a:off x="1954701" y="3825138"/>
                <a:ext cx="4059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90642AD1-A8C7-479E-A4B0-82137D5B6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701" y="3825138"/>
                <a:ext cx="40597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7FD36593-8865-44C3-9C4D-698FE1ED3F35}"/>
                  </a:ext>
                </a:extLst>
              </p:cNvPr>
              <p:cNvSpPr txBox="1"/>
              <p:nvPr/>
            </p:nvSpPr>
            <p:spPr>
              <a:xfrm>
                <a:off x="592469" y="3863855"/>
                <a:ext cx="4059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7FD36593-8865-44C3-9C4D-698FE1ED3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69" y="3863855"/>
                <a:ext cx="405973" cy="461665"/>
              </a:xfrm>
              <a:prstGeom prst="rect">
                <a:avLst/>
              </a:prstGeom>
              <a:blipFill>
                <a:blip r:embed="rId11"/>
                <a:stretch>
                  <a:fillRect r="-44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CDFB1D8E-BBC7-4F5F-AD95-0B866A9023D8}"/>
                  </a:ext>
                </a:extLst>
              </p:cNvPr>
              <p:cNvSpPr txBox="1"/>
              <p:nvPr/>
            </p:nvSpPr>
            <p:spPr>
              <a:xfrm>
                <a:off x="1637344" y="2941525"/>
                <a:ext cx="9343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CDFB1D8E-BBC7-4F5F-AD95-0B866A902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44" y="2941525"/>
                <a:ext cx="934372" cy="461665"/>
              </a:xfrm>
              <a:prstGeom prst="rect">
                <a:avLst/>
              </a:prstGeom>
              <a:blipFill>
                <a:blip r:embed="rId12"/>
                <a:stretch>
                  <a:fillRect r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直線單箭頭接點 142">
            <a:extLst>
              <a:ext uri="{FF2B5EF4-FFF2-40B4-BE49-F238E27FC236}">
                <a16:creationId xmlns:a16="http://schemas.microsoft.com/office/drawing/2014/main" id="{6F0FD5F0-7A9B-4946-9205-84C906286220}"/>
              </a:ext>
            </a:extLst>
          </p:cNvPr>
          <p:cNvCxnSpPr>
            <a:cxnSpLocks/>
          </p:cNvCxnSpPr>
          <p:nvPr/>
        </p:nvCxnSpPr>
        <p:spPr>
          <a:xfrm flipV="1">
            <a:off x="7933940" y="3800412"/>
            <a:ext cx="0" cy="3145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>
            <a:extLst>
              <a:ext uri="{FF2B5EF4-FFF2-40B4-BE49-F238E27FC236}">
                <a16:creationId xmlns:a16="http://schemas.microsoft.com/office/drawing/2014/main" id="{982E68A5-E2C0-4F46-A7C7-7390DE4A0599}"/>
              </a:ext>
            </a:extLst>
          </p:cNvPr>
          <p:cNvCxnSpPr>
            <a:cxnSpLocks/>
          </p:cNvCxnSpPr>
          <p:nvPr/>
        </p:nvCxnSpPr>
        <p:spPr>
          <a:xfrm flipV="1">
            <a:off x="7931546" y="3142260"/>
            <a:ext cx="0" cy="3145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圓角 97">
            <a:extLst>
              <a:ext uri="{FF2B5EF4-FFF2-40B4-BE49-F238E27FC236}">
                <a16:creationId xmlns:a16="http://schemas.microsoft.com/office/drawing/2014/main" id="{5EF5A156-F542-4C95-9067-E39921213674}"/>
              </a:ext>
            </a:extLst>
          </p:cNvPr>
          <p:cNvSpPr/>
          <p:nvPr/>
        </p:nvSpPr>
        <p:spPr>
          <a:xfrm>
            <a:off x="7462694" y="3372202"/>
            <a:ext cx="929528" cy="43867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FC</a:t>
            </a:r>
            <a:endParaRPr lang="zh-TW" altLang="en-US" sz="2400" dirty="0"/>
          </a:p>
        </p:txBody>
      </p:sp>
      <p:cxnSp>
        <p:nvCxnSpPr>
          <p:cNvPr id="149" name="直線單箭頭接點 148">
            <a:extLst>
              <a:ext uri="{FF2B5EF4-FFF2-40B4-BE49-F238E27FC236}">
                <a16:creationId xmlns:a16="http://schemas.microsoft.com/office/drawing/2014/main" id="{0147B09D-44A8-49DE-BDBF-880CC81CBC6E}"/>
              </a:ext>
            </a:extLst>
          </p:cNvPr>
          <p:cNvCxnSpPr>
            <a:cxnSpLocks/>
          </p:cNvCxnSpPr>
          <p:nvPr/>
        </p:nvCxnSpPr>
        <p:spPr>
          <a:xfrm flipH="1">
            <a:off x="7035697" y="4344766"/>
            <a:ext cx="91305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747AF1C9-485A-4DD2-8BB5-0BD891716A3F}"/>
              </a:ext>
            </a:extLst>
          </p:cNvPr>
          <p:cNvCxnSpPr>
            <a:cxnSpLocks/>
          </p:cNvCxnSpPr>
          <p:nvPr/>
        </p:nvCxnSpPr>
        <p:spPr>
          <a:xfrm flipV="1">
            <a:off x="7052793" y="3118976"/>
            <a:ext cx="0" cy="1227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: 圓角 130">
            <a:extLst>
              <a:ext uri="{FF2B5EF4-FFF2-40B4-BE49-F238E27FC236}">
                <a16:creationId xmlns:a16="http://schemas.microsoft.com/office/drawing/2014/main" id="{C08A6168-9994-4F47-8EC5-BAF6A5AF4826}"/>
              </a:ext>
            </a:extLst>
          </p:cNvPr>
          <p:cNvSpPr/>
          <p:nvPr/>
        </p:nvSpPr>
        <p:spPr>
          <a:xfrm>
            <a:off x="7808275" y="4048062"/>
            <a:ext cx="251330" cy="66960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DE92AAAD-D117-42F1-8C2A-2FCBDF76EEF8}"/>
              </a:ext>
            </a:extLst>
          </p:cNvPr>
          <p:cNvSpPr txBox="1"/>
          <p:nvPr/>
        </p:nvSpPr>
        <p:spPr>
          <a:xfrm>
            <a:off x="-1084421" y="2922765"/>
            <a:ext cx="2438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2400" b="0" i="0" dirty="0">
                <a:effectLst/>
                <a:latin typeface="arial" panose="020B0604020202020204" pitchFamily="34" charset="0"/>
              </a:rPr>
              <a:t>residual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32C84-0C4B-4232-BB55-5A1E5494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44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3" grpId="0"/>
      <p:bldP spid="95" grpId="0" animBg="1"/>
      <p:bldP spid="94" grpId="0" animBg="1"/>
      <p:bldP spid="100" grpId="0" animBg="1"/>
      <p:bldP spid="104" grpId="0" animBg="1"/>
      <p:bldP spid="106" grpId="0" animBg="1"/>
      <p:bldP spid="112" grpId="0" animBg="1"/>
      <p:bldP spid="44" grpId="0"/>
      <p:bldP spid="117" grpId="0" animBg="1"/>
      <p:bldP spid="46" grpId="0"/>
      <p:bldP spid="118" grpId="0"/>
      <p:bldP spid="48" grpId="0"/>
      <p:bldP spid="119" grpId="0"/>
      <p:bldP spid="124" grpId="0"/>
      <p:bldP spid="125" grpId="0"/>
      <p:bldP spid="126" grpId="0"/>
      <p:bldP spid="49" grpId="0" animBg="1"/>
      <p:bldP spid="50" grpId="0" animBg="1"/>
      <p:bldP spid="130" grpId="0" animBg="1"/>
      <p:bldP spid="132" grpId="0"/>
      <p:bldP spid="52" grpId="0"/>
      <p:bldP spid="141" grpId="0"/>
      <p:bldP spid="142" grpId="0"/>
      <p:bldP spid="98" grpId="0" animBg="1"/>
      <p:bldP spid="131" grpId="0" animBg="1"/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106">
            <a:extLst>
              <a:ext uri="{FF2B5EF4-FFF2-40B4-BE49-F238E27FC236}">
                <a16:creationId xmlns:a16="http://schemas.microsoft.com/office/drawing/2014/main" id="{C307E135-4A8C-4320-B806-7097914A81E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2153" y="1751925"/>
            <a:ext cx="2439738" cy="820197"/>
            <a:chOff x="467932" y="3914400"/>
            <a:chExt cx="2909888" cy="576263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7F1D233B-43B5-443F-A8BE-330002F833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D8D322B2-B50C-4650-A1E8-AFEEFC8214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2CCD4F1-0A10-45F1-A472-95AFFF7B64CC}"/>
              </a:ext>
            </a:extLst>
          </p:cNvPr>
          <p:cNvSpPr/>
          <p:nvPr/>
        </p:nvSpPr>
        <p:spPr>
          <a:xfrm>
            <a:off x="3652791" y="1696304"/>
            <a:ext cx="2023653" cy="9314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Speech</a:t>
            </a:r>
          </a:p>
          <a:p>
            <a:pPr algn="ctr"/>
            <a:r>
              <a:rPr lang="en-US" altLang="zh-TW" sz="2400" dirty="0"/>
              <a:t>Recognition</a:t>
            </a:r>
            <a:endParaRPr lang="zh-TW" altLang="en-US" sz="2400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3896334-C15F-4D35-B61A-4BF6114E1C44}"/>
              </a:ext>
            </a:extLst>
          </p:cNvPr>
          <p:cNvCxnSpPr>
            <a:cxnSpLocks/>
          </p:cNvCxnSpPr>
          <p:nvPr/>
        </p:nvCxnSpPr>
        <p:spPr>
          <a:xfrm>
            <a:off x="3105567" y="2202455"/>
            <a:ext cx="53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014DD84-5E5B-4BFB-B984-45ACBD4A57EF}"/>
              </a:ext>
            </a:extLst>
          </p:cNvPr>
          <p:cNvCxnSpPr>
            <a:cxnSpLocks/>
          </p:cNvCxnSpPr>
          <p:nvPr/>
        </p:nvCxnSpPr>
        <p:spPr>
          <a:xfrm>
            <a:off x="5749180" y="2202455"/>
            <a:ext cx="6502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橢圓 2">
            <a:extLst>
              <a:ext uri="{FF2B5EF4-FFF2-40B4-BE49-F238E27FC236}">
                <a16:creationId xmlns:a16="http://schemas.microsoft.com/office/drawing/2014/main" id="{9510A2EF-B823-4AB1-A5F1-A8FBDB28314B}"/>
              </a:ext>
            </a:extLst>
          </p:cNvPr>
          <p:cNvSpPr/>
          <p:nvPr/>
        </p:nvSpPr>
        <p:spPr>
          <a:xfrm>
            <a:off x="6596169" y="2059279"/>
            <a:ext cx="270000" cy="27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AC23A362-3C88-4C58-8F82-3DBF10104A01}"/>
              </a:ext>
            </a:extLst>
          </p:cNvPr>
          <p:cNvSpPr/>
          <p:nvPr/>
        </p:nvSpPr>
        <p:spPr>
          <a:xfrm>
            <a:off x="7087961" y="2059279"/>
            <a:ext cx="270000" cy="27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7B77C57A-FC4B-49FA-AE98-7C3E7CD52D5D}"/>
              </a:ext>
            </a:extLst>
          </p:cNvPr>
          <p:cNvSpPr/>
          <p:nvPr/>
        </p:nvSpPr>
        <p:spPr>
          <a:xfrm>
            <a:off x="7579753" y="2059279"/>
            <a:ext cx="270000" cy="27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119A86C-C00A-4C7A-BD97-2BF4F17E26A9}"/>
              </a:ext>
            </a:extLst>
          </p:cNvPr>
          <p:cNvSpPr txBox="1"/>
          <p:nvPr/>
        </p:nvSpPr>
        <p:spPr>
          <a:xfrm>
            <a:off x="6788419" y="2581660"/>
            <a:ext cx="88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</a:t>
            </a:r>
            <a:endParaRPr lang="zh-TW" altLang="en-US" sz="2400" dirty="0"/>
          </a:p>
        </p:txBody>
      </p:sp>
      <p:sp>
        <p:nvSpPr>
          <p:cNvPr id="15" name="右大括弧 14">
            <a:extLst>
              <a:ext uri="{FF2B5EF4-FFF2-40B4-BE49-F238E27FC236}">
                <a16:creationId xmlns:a16="http://schemas.microsoft.com/office/drawing/2014/main" id="{3B8548AE-1409-4DB5-B526-508A915D00A3}"/>
              </a:ext>
            </a:extLst>
          </p:cNvPr>
          <p:cNvSpPr/>
          <p:nvPr/>
        </p:nvSpPr>
        <p:spPr>
          <a:xfrm rot="5400000">
            <a:off x="7163323" y="1827628"/>
            <a:ext cx="123691" cy="1249168"/>
          </a:xfrm>
          <a:prstGeom prst="rightBrace">
            <a:avLst>
              <a:gd name="adj1" fmla="val 10965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531E0CAA-3D00-4089-A8F5-A63649AFD375}"/>
              </a:ext>
            </a:extLst>
          </p:cNvPr>
          <p:cNvGrpSpPr/>
          <p:nvPr/>
        </p:nvGrpSpPr>
        <p:grpSpPr>
          <a:xfrm>
            <a:off x="723213" y="1912021"/>
            <a:ext cx="2146963" cy="525689"/>
            <a:chOff x="723213" y="1912021"/>
            <a:chExt cx="2146963" cy="52568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466BBBE-DD8B-40EB-A2C0-BDA96BB3F06E}"/>
                </a:ext>
              </a:extLst>
            </p:cNvPr>
            <p:cNvSpPr/>
            <p:nvPr/>
          </p:nvSpPr>
          <p:spPr>
            <a:xfrm>
              <a:off x="72321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8B0D2D2-F6CE-4899-BCBB-1521BBA94EF7}"/>
                </a:ext>
              </a:extLst>
            </p:cNvPr>
            <p:cNvSpPr/>
            <p:nvPr/>
          </p:nvSpPr>
          <p:spPr>
            <a:xfrm>
              <a:off x="971158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6897BE5-F3AA-4105-8BB2-E3CC013FFB0D}"/>
                </a:ext>
              </a:extLst>
            </p:cNvPr>
            <p:cNvSpPr/>
            <p:nvPr/>
          </p:nvSpPr>
          <p:spPr>
            <a:xfrm>
              <a:off x="121910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D406E81-84A6-4598-8BD1-FA25EA7F510C}"/>
                </a:ext>
              </a:extLst>
            </p:cNvPr>
            <p:cNvSpPr/>
            <p:nvPr/>
          </p:nvSpPr>
          <p:spPr>
            <a:xfrm>
              <a:off x="1467048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0FF13FA-8CE8-4340-BFC4-11B5774795AE}"/>
                </a:ext>
              </a:extLst>
            </p:cNvPr>
            <p:cNvSpPr/>
            <p:nvPr/>
          </p:nvSpPr>
          <p:spPr>
            <a:xfrm>
              <a:off x="171499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8F033C0-28DD-4B69-82A8-EBBBA8C6F87A}"/>
                </a:ext>
              </a:extLst>
            </p:cNvPr>
            <p:cNvSpPr/>
            <p:nvPr/>
          </p:nvSpPr>
          <p:spPr>
            <a:xfrm>
              <a:off x="1962939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B74397B-62F4-4EBA-BA6A-F64FE207DD04}"/>
                </a:ext>
              </a:extLst>
            </p:cNvPr>
            <p:cNvSpPr/>
            <p:nvPr/>
          </p:nvSpPr>
          <p:spPr>
            <a:xfrm>
              <a:off x="2219820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4ED183E-F6D6-40B9-86B9-F8E09AE59BE9}"/>
                </a:ext>
              </a:extLst>
            </p:cNvPr>
            <p:cNvSpPr/>
            <p:nvPr/>
          </p:nvSpPr>
          <p:spPr>
            <a:xfrm>
              <a:off x="2467765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A778639-D4CE-4AC0-B442-F6ED7662E586}"/>
                </a:ext>
              </a:extLst>
            </p:cNvPr>
            <p:cNvSpPr/>
            <p:nvPr/>
          </p:nvSpPr>
          <p:spPr>
            <a:xfrm>
              <a:off x="2715710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FA0D830-12F8-498C-846C-45B8018F63C5}"/>
              </a:ext>
            </a:extLst>
          </p:cNvPr>
          <p:cNvSpPr txBox="1"/>
          <p:nvPr/>
        </p:nvSpPr>
        <p:spPr>
          <a:xfrm>
            <a:off x="1344565" y="2773792"/>
            <a:ext cx="88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</a:t>
            </a:r>
            <a:endParaRPr lang="zh-TW" altLang="en-US" sz="2400" dirty="0"/>
          </a:p>
        </p:txBody>
      </p:sp>
      <p:sp>
        <p:nvSpPr>
          <p:cNvPr id="35" name="右大括弧 34">
            <a:extLst>
              <a:ext uri="{FF2B5EF4-FFF2-40B4-BE49-F238E27FC236}">
                <a16:creationId xmlns:a16="http://schemas.microsoft.com/office/drawing/2014/main" id="{4E552DFC-88A4-4209-855D-B1C5657FCB68}"/>
              </a:ext>
            </a:extLst>
          </p:cNvPr>
          <p:cNvSpPr/>
          <p:nvPr/>
        </p:nvSpPr>
        <p:spPr>
          <a:xfrm rot="5400000">
            <a:off x="1716792" y="1504623"/>
            <a:ext cx="143949" cy="2162818"/>
          </a:xfrm>
          <a:prstGeom prst="rightBrace">
            <a:avLst>
              <a:gd name="adj1" fmla="val 10965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7334B4-E94F-4690-B3B6-D9279E9CBC01}"/>
              </a:ext>
            </a:extLst>
          </p:cNvPr>
          <p:cNvSpPr txBox="1"/>
          <p:nvPr/>
        </p:nvSpPr>
        <p:spPr>
          <a:xfrm>
            <a:off x="187997" y="685318"/>
            <a:ext cx="5835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a sequence, output a sequence </a:t>
            </a:r>
            <a:endParaRPr lang="zh-TW" altLang="en-US" sz="24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0E13E6-65B1-4BA6-B3DD-12424C8C3856}"/>
              </a:ext>
            </a:extLst>
          </p:cNvPr>
          <p:cNvSpPr txBox="1"/>
          <p:nvPr/>
        </p:nvSpPr>
        <p:spPr>
          <a:xfrm>
            <a:off x="2964902" y="1097675"/>
            <a:ext cx="64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length is determined by model.</a:t>
            </a:r>
            <a:endParaRPr lang="zh-TW" altLang="en-US" sz="2400" dirty="0"/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AE08B74E-3440-4C18-AAA6-22D9BC0AC8A1}"/>
              </a:ext>
            </a:extLst>
          </p:cNvPr>
          <p:cNvSpPr/>
          <p:nvPr/>
        </p:nvSpPr>
        <p:spPr>
          <a:xfrm>
            <a:off x="3652791" y="3427036"/>
            <a:ext cx="2023653" cy="9314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Machine</a:t>
            </a:r>
          </a:p>
          <a:p>
            <a:pPr algn="ctr"/>
            <a:r>
              <a:rPr lang="en-US" altLang="zh-TW" sz="2400" dirty="0"/>
              <a:t>Translation</a:t>
            </a:r>
            <a:endParaRPr lang="zh-TW" altLang="en-US" sz="2400" dirty="0"/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E111179F-7284-4893-B9B2-FFFFEABD92FE}"/>
              </a:ext>
            </a:extLst>
          </p:cNvPr>
          <p:cNvCxnSpPr>
            <a:cxnSpLocks/>
          </p:cNvCxnSpPr>
          <p:nvPr/>
        </p:nvCxnSpPr>
        <p:spPr>
          <a:xfrm>
            <a:off x="3105567" y="3933187"/>
            <a:ext cx="53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B95490FB-4B26-4686-AFBE-1C2C7954810F}"/>
              </a:ext>
            </a:extLst>
          </p:cNvPr>
          <p:cNvCxnSpPr>
            <a:cxnSpLocks/>
          </p:cNvCxnSpPr>
          <p:nvPr/>
        </p:nvCxnSpPr>
        <p:spPr>
          <a:xfrm>
            <a:off x="5749180" y="3933187"/>
            <a:ext cx="6502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橢圓 64">
            <a:extLst>
              <a:ext uri="{FF2B5EF4-FFF2-40B4-BE49-F238E27FC236}">
                <a16:creationId xmlns:a16="http://schemas.microsoft.com/office/drawing/2014/main" id="{B5D20ADB-4DD9-49C8-991E-96B35908F2B2}"/>
              </a:ext>
            </a:extLst>
          </p:cNvPr>
          <p:cNvSpPr/>
          <p:nvPr/>
        </p:nvSpPr>
        <p:spPr>
          <a:xfrm>
            <a:off x="6817711" y="3789090"/>
            <a:ext cx="270000" cy="27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B66BEF13-069A-43F3-A192-6F48E424FA1D}"/>
              </a:ext>
            </a:extLst>
          </p:cNvPr>
          <p:cNvSpPr/>
          <p:nvPr/>
        </p:nvSpPr>
        <p:spPr>
          <a:xfrm>
            <a:off x="7887227" y="3800830"/>
            <a:ext cx="270000" cy="27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7A06D68-3448-4857-AB23-C497E7D26DA0}"/>
              </a:ext>
            </a:extLst>
          </p:cNvPr>
          <p:cNvSpPr txBox="1"/>
          <p:nvPr/>
        </p:nvSpPr>
        <p:spPr>
          <a:xfrm>
            <a:off x="7057255" y="4295859"/>
            <a:ext cx="88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N’</a:t>
            </a:r>
            <a:endParaRPr lang="zh-TW" altLang="en-US" sz="2400" dirty="0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7CA00CE0-740C-4268-800F-3868CEF16DDF}"/>
              </a:ext>
            </a:extLst>
          </p:cNvPr>
          <p:cNvSpPr/>
          <p:nvPr/>
        </p:nvSpPr>
        <p:spPr>
          <a:xfrm>
            <a:off x="1464468" y="3789090"/>
            <a:ext cx="270000" cy="27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1E374CF7-4E38-4266-9E8C-7C5E403BC153}"/>
              </a:ext>
            </a:extLst>
          </p:cNvPr>
          <p:cNvSpPr/>
          <p:nvPr/>
        </p:nvSpPr>
        <p:spPr>
          <a:xfrm>
            <a:off x="1956260" y="3789090"/>
            <a:ext cx="270000" cy="27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26D37C36-E823-49A5-92F4-D6C4F7EF7AE5}"/>
              </a:ext>
            </a:extLst>
          </p:cNvPr>
          <p:cNvSpPr/>
          <p:nvPr/>
        </p:nvSpPr>
        <p:spPr>
          <a:xfrm>
            <a:off x="2448052" y="3789090"/>
            <a:ext cx="270000" cy="27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E50AD72D-9781-4A2D-8A13-34765D2DBE23}"/>
              </a:ext>
            </a:extLst>
          </p:cNvPr>
          <p:cNvSpPr txBox="1"/>
          <p:nvPr/>
        </p:nvSpPr>
        <p:spPr>
          <a:xfrm>
            <a:off x="1392385" y="4318514"/>
            <a:ext cx="88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</a:t>
            </a:r>
            <a:endParaRPr lang="zh-TW" altLang="en-US" sz="2400" dirty="0"/>
          </a:p>
        </p:txBody>
      </p:sp>
      <p:sp>
        <p:nvSpPr>
          <p:cNvPr id="74" name="右大括弧 73">
            <a:extLst>
              <a:ext uri="{FF2B5EF4-FFF2-40B4-BE49-F238E27FC236}">
                <a16:creationId xmlns:a16="http://schemas.microsoft.com/office/drawing/2014/main" id="{85BCFAE1-E59B-4FDE-A462-235B824E2860}"/>
              </a:ext>
            </a:extLst>
          </p:cNvPr>
          <p:cNvSpPr/>
          <p:nvPr/>
        </p:nvSpPr>
        <p:spPr>
          <a:xfrm rot="5400000">
            <a:off x="1768222" y="3284364"/>
            <a:ext cx="136729" cy="1784127"/>
          </a:xfrm>
          <a:prstGeom prst="rightBrace">
            <a:avLst>
              <a:gd name="adj1" fmla="val 10965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FCF624FC-BE23-4090-9C17-2018CE739E71}"/>
              </a:ext>
            </a:extLst>
          </p:cNvPr>
          <p:cNvSpPr/>
          <p:nvPr/>
        </p:nvSpPr>
        <p:spPr>
          <a:xfrm>
            <a:off x="993258" y="3800830"/>
            <a:ext cx="270000" cy="27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F3FE339-9665-4F29-A962-128ADDF2721A}"/>
              </a:ext>
            </a:extLst>
          </p:cNvPr>
          <p:cNvSpPr txBox="1"/>
          <p:nvPr/>
        </p:nvSpPr>
        <p:spPr>
          <a:xfrm>
            <a:off x="834555" y="3315100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機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71965E8-EAEC-4727-B9A6-4056DE0D0C01}"/>
              </a:ext>
            </a:extLst>
          </p:cNvPr>
          <p:cNvSpPr txBox="1"/>
          <p:nvPr/>
        </p:nvSpPr>
        <p:spPr>
          <a:xfrm>
            <a:off x="1324779" y="3315100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器</a:t>
            </a: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8DE1C95B-9E33-48BC-B0E8-03D33908CBCC}"/>
              </a:ext>
            </a:extLst>
          </p:cNvPr>
          <p:cNvSpPr txBox="1"/>
          <p:nvPr/>
        </p:nvSpPr>
        <p:spPr>
          <a:xfrm>
            <a:off x="1815003" y="3315100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學</a:t>
            </a: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15FC77E8-73E1-4AB9-AF33-7AFD2F6AA47F}"/>
              </a:ext>
            </a:extLst>
          </p:cNvPr>
          <p:cNvSpPr txBox="1"/>
          <p:nvPr/>
        </p:nvSpPr>
        <p:spPr>
          <a:xfrm>
            <a:off x="2305226" y="3315100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習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DED881C1-9C6C-4CC0-81FA-0D6B92219137}"/>
              </a:ext>
            </a:extLst>
          </p:cNvPr>
          <p:cNvSpPr txBox="1"/>
          <p:nvPr/>
        </p:nvSpPr>
        <p:spPr>
          <a:xfrm>
            <a:off x="6226230" y="3306096"/>
            <a:ext cx="138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machine </a:t>
            </a:r>
            <a:endParaRPr lang="zh-TW" altLang="en-US" dirty="0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91F678F8-ECFA-40D9-BF94-207F8D4BEC11}"/>
              </a:ext>
            </a:extLst>
          </p:cNvPr>
          <p:cNvSpPr txBox="1"/>
          <p:nvPr/>
        </p:nvSpPr>
        <p:spPr>
          <a:xfrm>
            <a:off x="7265063" y="3331230"/>
            <a:ext cx="138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learning</a:t>
            </a:r>
            <a:endParaRPr lang="zh-TW" altLang="en-US" dirty="0"/>
          </a:p>
        </p:txBody>
      </p:sp>
      <p:sp>
        <p:nvSpPr>
          <p:cNvPr id="91" name="右大括弧 90">
            <a:extLst>
              <a:ext uri="{FF2B5EF4-FFF2-40B4-BE49-F238E27FC236}">
                <a16:creationId xmlns:a16="http://schemas.microsoft.com/office/drawing/2014/main" id="{FCE92E16-D40F-4A4A-91C6-12C1766C9C57}"/>
              </a:ext>
            </a:extLst>
          </p:cNvPr>
          <p:cNvSpPr/>
          <p:nvPr/>
        </p:nvSpPr>
        <p:spPr>
          <a:xfrm rot="5400000">
            <a:off x="7393967" y="3278138"/>
            <a:ext cx="136729" cy="1784127"/>
          </a:xfrm>
          <a:prstGeom prst="rightBrace">
            <a:avLst>
              <a:gd name="adj1" fmla="val 10965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FEFBFBA1-5498-4BB7-BE9F-85B333A90BFD}"/>
              </a:ext>
            </a:extLst>
          </p:cNvPr>
          <p:cNvSpPr txBox="1"/>
          <p:nvPr/>
        </p:nvSpPr>
        <p:spPr>
          <a:xfrm>
            <a:off x="124895" y="86491"/>
            <a:ext cx="658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i="1" u="sng" dirty="0"/>
              <a:t>Sequence-to-sequence (Seq2seq)</a:t>
            </a:r>
            <a:endParaRPr lang="zh-TW" altLang="en-US" sz="3200" b="1" i="1" u="sng" dirty="0"/>
          </a:p>
        </p:txBody>
      </p:sp>
      <p:sp>
        <p:nvSpPr>
          <p:cNvPr id="96" name="矩形: 圓角 95">
            <a:extLst>
              <a:ext uri="{FF2B5EF4-FFF2-40B4-BE49-F238E27FC236}">
                <a16:creationId xmlns:a16="http://schemas.microsoft.com/office/drawing/2014/main" id="{ED3B90EA-4AF1-4D49-B28C-1539347B314A}"/>
              </a:ext>
            </a:extLst>
          </p:cNvPr>
          <p:cNvSpPr/>
          <p:nvPr/>
        </p:nvSpPr>
        <p:spPr>
          <a:xfrm>
            <a:off x="3655502" y="5294272"/>
            <a:ext cx="2023653" cy="9314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Speech</a:t>
            </a:r>
          </a:p>
          <a:p>
            <a:pPr algn="ctr"/>
            <a:r>
              <a:rPr lang="en-US" altLang="zh-TW" sz="2400" dirty="0"/>
              <a:t>Translation</a:t>
            </a:r>
            <a:endParaRPr lang="zh-TW" altLang="en-US" sz="2400" dirty="0"/>
          </a:p>
        </p:txBody>
      </p:sp>
      <p:grpSp>
        <p:nvGrpSpPr>
          <p:cNvPr id="97" name="群組 106">
            <a:extLst>
              <a:ext uri="{FF2B5EF4-FFF2-40B4-BE49-F238E27FC236}">
                <a16:creationId xmlns:a16="http://schemas.microsoft.com/office/drawing/2014/main" id="{0C064286-395B-4208-98E6-E68DAA50F2D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3893" y="5269699"/>
            <a:ext cx="1966517" cy="820197"/>
            <a:chOff x="467932" y="3914400"/>
            <a:chExt cx="2909888" cy="576263"/>
          </a:xfrm>
        </p:grpSpPr>
        <p:pic>
          <p:nvPicPr>
            <p:cNvPr id="98" name="Picture 9">
              <a:extLst>
                <a:ext uri="{FF2B5EF4-FFF2-40B4-BE49-F238E27FC236}">
                  <a16:creationId xmlns:a16="http://schemas.microsoft.com/office/drawing/2014/main" id="{B17ADB82-E360-4DCB-A146-81379DA29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9" name="Picture 9">
              <a:extLst>
                <a:ext uri="{FF2B5EF4-FFF2-40B4-BE49-F238E27FC236}">
                  <a16:creationId xmlns:a16="http://schemas.microsoft.com/office/drawing/2014/main" id="{0730D453-1ED9-40AB-92AC-DD21084F5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0" name="矩形 99">
            <a:extLst>
              <a:ext uri="{FF2B5EF4-FFF2-40B4-BE49-F238E27FC236}">
                <a16:creationId xmlns:a16="http://schemas.microsoft.com/office/drawing/2014/main" id="{EBDDCC97-B9C2-4E94-8F8D-A5F91DB97834}"/>
              </a:ext>
            </a:extLst>
          </p:cNvPr>
          <p:cNvSpPr/>
          <p:nvPr/>
        </p:nvSpPr>
        <p:spPr>
          <a:xfrm>
            <a:off x="919715" y="5415885"/>
            <a:ext cx="154466" cy="5256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FB7FF439-CD31-4CDE-BD3F-8026513A10DA}"/>
              </a:ext>
            </a:extLst>
          </p:cNvPr>
          <p:cNvSpPr/>
          <p:nvPr/>
        </p:nvSpPr>
        <p:spPr>
          <a:xfrm>
            <a:off x="1167660" y="5415885"/>
            <a:ext cx="154466" cy="5256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720D6604-5B24-44F0-AC2E-22283B4899D0}"/>
              </a:ext>
            </a:extLst>
          </p:cNvPr>
          <p:cNvSpPr/>
          <p:nvPr/>
        </p:nvSpPr>
        <p:spPr>
          <a:xfrm>
            <a:off x="1415605" y="5415885"/>
            <a:ext cx="154466" cy="5256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4244B98B-6986-4224-B3B9-3467B51FAD17}"/>
              </a:ext>
            </a:extLst>
          </p:cNvPr>
          <p:cNvSpPr/>
          <p:nvPr/>
        </p:nvSpPr>
        <p:spPr>
          <a:xfrm>
            <a:off x="1663550" y="5415885"/>
            <a:ext cx="154466" cy="525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5B5012C0-2A57-4F6B-B70B-4B6994059853}"/>
              </a:ext>
            </a:extLst>
          </p:cNvPr>
          <p:cNvSpPr/>
          <p:nvPr/>
        </p:nvSpPr>
        <p:spPr>
          <a:xfrm>
            <a:off x="1911495" y="5415885"/>
            <a:ext cx="154466" cy="5256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8BB26DB3-72EE-42C1-BC39-07EE42083B79}"/>
              </a:ext>
            </a:extLst>
          </p:cNvPr>
          <p:cNvSpPr/>
          <p:nvPr/>
        </p:nvSpPr>
        <p:spPr>
          <a:xfrm>
            <a:off x="2159441" y="5415885"/>
            <a:ext cx="154466" cy="5256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2E5589FE-C2F4-44F6-94AC-93944315C4F2}"/>
              </a:ext>
            </a:extLst>
          </p:cNvPr>
          <p:cNvSpPr/>
          <p:nvPr/>
        </p:nvSpPr>
        <p:spPr>
          <a:xfrm>
            <a:off x="2416322" y="5415885"/>
            <a:ext cx="154466" cy="5256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29682D33-A6EC-46D8-BB31-F3300209E1C4}"/>
              </a:ext>
            </a:extLst>
          </p:cNvPr>
          <p:cNvSpPr/>
          <p:nvPr/>
        </p:nvSpPr>
        <p:spPr>
          <a:xfrm>
            <a:off x="2664267" y="5415885"/>
            <a:ext cx="154466" cy="5256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D4992039-A060-4089-BC19-FFC7B5798817}"/>
              </a:ext>
            </a:extLst>
          </p:cNvPr>
          <p:cNvCxnSpPr>
            <a:cxnSpLocks/>
          </p:cNvCxnSpPr>
          <p:nvPr/>
        </p:nvCxnSpPr>
        <p:spPr>
          <a:xfrm>
            <a:off x="3105712" y="5759990"/>
            <a:ext cx="53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3FF246E0-5603-475F-B0A2-1858B02565D8}"/>
              </a:ext>
            </a:extLst>
          </p:cNvPr>
          <p:cNvCxnSpPr>
            <a:cxnSpLocks/>
          </p:cNvCxnSpPr>
          <p:nvPr/>
        </p:nvCxnSpPr>
        <p:spPr>
          <a:xfrm>
            <a:off x="5751725" y="5732286"/>
            <a:ext cx="6502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橢圓 110">
            <a:extLst>
              <a:ext uri="{FF2B5EF4-FFF2-40B4-BE49-F238E27FC236}">
                <a16:creationId xmlns:a16="http://schemas.microsoft.com/office/drawing/2014/main" id="{2BDB6C98-F177-46BC-B05D-520275E36DF9}"/>
              </a:ext>
            </a:extLst>
          </p:cNvPr>
          <p:cNvSpPr/>
          <p:nvPr/>
        </p:nvSpPr>
        <p:spPr>
          <a:xfrm>
            <a:off x="7141932" y="5559023"/>
            <a:ext cx="270000" cy="27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2771332E-CC35-47FB-A246-6ABE0F127FB5}"/>
              </a:ext>
            </a:extLst>
          </p:cNvPr>
          <p:cNvSpPr/>
          <p:nvPr/>
        </p:nvSpPr>
        <p:spPr>
          <a:xfrm>
            <a:off x="7633724" y="5559023"/>
            <a:ext cx="270000" cy="27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561DF1B4-74F7-416B-9B8E-E78C7F89207F}"/>
              </a:ext>
            </a:extLst>
          </p:cNvPr>
          <p:cNvSpPr/>
          <p:nvPr/>
        </p:nvSpPr>
        <p:spPr>
          <a:xfrm>
            <a:off x="8125516" y="5559023"/>
            <a:ext cx="270000" cy="27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橢圓 115">
            <a:extLst>
              <a:ext uri="{FF2B5EF4-FFF2-40B4-BE49-F238E27FC236}">
                <a16:creationId xmlns:a16="http://schemas.microsoft.com/office/drawing/2014/main" id="{7B5408CA-64D5-416B-88A9-3161B385B932}"/>
              </a:ext>
            </a:extLst>
          </p:cNvPr>
          <p:cNvSpPr/>
          <p:nvPr/>
        </p:nvSpPr>
        <p:spPr>
          <a:xfrm>
            <a:off x="6670722" y="5570763"/>
            <a:ext cx="270000" cy="27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AC848F16-940F-4AC2-B019-D8A2EB4D430E}"/>
              </a:ext>
            </a:extLst>
          </p:cNvPr>
          <p:cNvSpPr txBox="1"/>
          <p:nvPr/>
        </p:nvSpPr>
        <p:spPr>
          <a:xfrm>
            <a:off x="6512019" y="5085033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機</a:t>
            </a: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BD8057B5-1C0B-42EB-8D86-3F46D5094B1D}"/>
              </a:ext>
            </a:extLst>
          </p:cNvPr>
          <p:cNvSpPr txBox="1"/>
          <p:nvPr/>
        </p:nvSpPr>
        <p:spPr>
          <a:xfrm>
            <a:off x="7002243" y="5085033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器</a:t>
            </a: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2AF0EFC2-C319-49E2-842F-5D143DE9961C}"/>
              </a:ext>
            </a:extLst>
          </p:cNvPr>
          <p:cNvSpPr txBox="1"/>
          <p:nvPr/>
        </p:nvSpPr>
        <p:spPr>
          <a:xfrm>
            <a:off x="7492467" y="5085033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學</a:t>
            </a: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E8F8FB9B-84F7-468E-B8D6-CC78325DAA73}"/>
              </a:ext>
            </a:extLst>
          </p:cNvPr>
          <p:cNvSpPr txBox="1"/>
          <p:nvPr/>
        </p:nvSpPr>
        <p:spPr>
          <a:xfrm>
            <a:off x="7982690" y="5085033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習</a:t>
            </a: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3061B518-E74D-4894-A90B-39878FD32319}"/>
              </a:ext>
            </a:extLst>
          </p:cNvPr>
          <p:cNvSpPr txBox="1"/>
          <p:nvPr/>
        </p:nvSpPr>
        <p:spPr>
          <a:xfrm>
            <a:off x="701751" y="4899806"/>
            <a:ext cx="138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machine </a:t>
            </a:r>
            <a:endParaRPr lang="zh-TW" altLang="en-US" dirty="0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82F1A97D-7D9A-4E67-9AD0-B99531574F6C}"/>
              </a:ext>
            </a:extLst>
          </p:cNvPr>
          <p:cNvSpPr txBox="1"/>
          <p:nvPr/>
        </p:nvSpPr>
        <p:spPr>
          <a:xfrm>
            <a:off x="1756604" y="4893531"/>
            <a:ext cx="138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learning</a:t>
            </a:r>
            <a:endParaRPr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F84D0BB-C332-4331-A671-C268B3223110}"/>
              </a:ext>
            </a:extLst>
          </p:cNvPr>
          <p:cNvSpPr txBox="1"/>
          <p:nvPr/>
        </p:nvSpPr>
        <p:spPr>
          <a:xfrm>
            <a:off x="6455154" y="1639813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你</a:t>
            </a: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9AAB26A-C8DD-482F-BE88-E9150C26D681}"/>
              </a:ext>
            </a:extLst>
          </p:cNvPr>
          <p:cNvSpPr txBox="1"/>
          <p:nvPr/>
        </p:nvSpPr>
        <p:spPr>
          <a:xfrm>
            <a:off x="6945378" y="1639813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好</a:t>
            </a: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4B1FAA0-B84E-48DC-B303-03422D4C6749}"/>
              </a:ext>
            </a:extLst>
          </p:cNvPr>
          <p:cNvSpPr txBox="1"/>
          <p:nvPr/>
        </p:nvSpPr>
        <p:spPr>
          <a:xfrm>
            <a:off x="7449889" y="1639813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嗎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698654F-1EF8-40AF-9017-55845BE19C20}"/>
              </a:ext>
            </a:extLst>
          </p:cNvPr>
          <p:cNvSpPr txBox="1"/>
          <p:nvPr/>
        </p:nvSpPr>
        <p:spPr>
          <a:xfrm>
            <a:off x="2589560" y="6210803"/>
            <a:ext cx="4183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Language without text</a:t>
            </a:r>
            <a:endParaRPr lang="zh-TW" altLang="en-US" sz="2400" dirty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7313570C-6653-4394-9F67-C13EDAA5C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42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28" grpId="0" animBg="1"/>
      <p:bldP spid="29" grpId="0" animBg="1"/>
      <p:bldP spid="14" grpId="0"/>
      <p:bldP spid="15" grpId="0" animBg="1"/>
      <p:bldP spid="34" grpId="0"/>
      <p:bldP spid="35" grpId="0" animBg="1"/>
      <p:bldP spid="7" grpId="0"/>
      <p:bldP spid="59" grpId="0"/>
      <p:bldP spid="60" grpId="0" animBg="1"/>
      <p:bldP spid="65" grpId="0" animBg="1"/>
      <p:bldP spid="68" grpId="0" animBg="1"/>
      <p:bldP spid="69" grpId="0"/>
      <p:bldP spid="70" grpId="0" animBg="1"/>
      <p:bldP spid="71" grpId="0" animBg="1"/>
      <p:bldP spid="72" grpId="0" animBg="1"/>
      <p:bldP spid="73" grpId="0"/>
      <p:bldP spid="74" grpId="0" animBg="1"/>
      <p:bldP spid="75" grpId="0" animBg="1"/>
      <p:bldP spid="81" grpId="0"/>
      <p:bldP spid="82" grpId="0"/>
      <p:bldP spid="83" grpId="0"/>
      <p:bldP spid="84" grpId="0"/>
      <p:bldP spid="86" grpId="0"/>
      <p:bldP spid="87" grpId="0"/>
      <p:bldP spid="91" grpId="0" animBg="1"/>
      <p:bldP spid="96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/>
      <p:bldP spid="121" grpId="0"/>
      <p:bldP spid="122" grpId="0"/>
      <p:bldP spid="76" grpId="0"/>
      <p:bldP spid="77" grpId="0"/>
      <p:bldP spid="78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6" descr="BERT QA 機器人實戰– 下篇- The coding day 整天打扣">
            <a:extLst>
              <a:ext uri="{FF2B5EF4-FFF2-40B4-BE49-F238E27FC236}">
                <a16:creationId xmlns:a16="http://schemas.microsoft.com/office/drawing/2014/main" id="{CD079CC5-170D-4EB6-AB23-CCE772DD2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339" y="89237"/>
            <a:ext cx="1925411" cy="25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03AC8EC1-B0A7-4C2B-8CB4-720FC0F00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84" y="1962129"/>
            <a:ext cx="2504327" cy="460410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0AFEB835-84D4-4A35-AFA0-5DF492B382C2}"/>
              </a:ext>
            </a:extLst>
          </p:cNvPr>
          <p:cNvCxnSpPr>
            <a:cxnSpLocks/>
          </p:cNvCxnSpPr>
          <p:nvPr/>
        </p:nvCxnSpPr>
        <p:spPr>
          <a:xfrm flipV="1">
            <a:off x="1131852" y="509709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B057698B-8AEF-40FC-9BB8-E770E37A1CD0}"/>
              </a:ext>
            </a:extLst>
          </p:cNvPr>
          <p:cNvCxnSpPr>
            <a:cxnSpLocks/>
          </p:cNvCxnSpPr>
          <p:nvPr/>
        </p:nvCxnSpPr>
        <p:spPr>
          <a:xfrm flipV="1">
            <a:off x="2092774" y="509709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0CE4951D-59F1-4B8E-B8DE-A5CE7BDEB8F6}"/>
              </a:ext>
            </a:extLst>
          </p:cNvPr>
          <p:cNvCxnSpPr>
            <a:cxnSpLocks/>
          </p:cNvCxnSpPr>
          <p:nvPr/>
        </p:nvCxnSpPr>
        <p:spPr>
          <a:xfrm flipV="1">
            <a:off x="3063322" y="507820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B08CA36D-2091-4E79-84E2-214BA11AD496}"/>
              </a:ext>
            </a:extLst>
          </p:cNvPr>
          <p:cNvCxnSpPr>
            <a:cxnSpLocks/>
          </p:cNvCxnSpPr>
          <p:nvPr/>
        </p:nvCxnSpPr>
        <p:spPr>
          <a:xfrm flipV="1">
            <a:off x="4053120" y="507820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B3F80C58-1337-4C12-89B9-6A86FD2B68E1}"/>
              </a:ext>
            </a:extLst>
          </p:cNvPr>
          <p:cNvCxnSpPr>
            <a:cxnSpLocks/>
          </p:cNvCxnSpPr>
          <p:nvPr/>
        </p:nvCxnSpPr>
        <p:spPr>
          <a:xfrm flipV="1">
            <a:off x="1099194" y="322299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3C787169-2892-4351-9121-7F3372D525A2}"/>
              </a:ext>
            </a:extLst>
          </p:cNvPr>
          <p:cNvCxnSpPr>
            <a:cxnSpLocks/>
          </p:cNvCxnSpPr>
          <p:nvPr/>
        </p:nvCxnSpPr>
        <p:spPr>
          <a:xfrm flipV="1">
            <a:off x="2060116" y="322299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37DC5184-8712-4DF4-BBFC-127CB3C2B258}"/>
              </a:ext>
            </a:extLst>
          </p:cNvPr>
          <p:cNvCxnSpPr>
            <a:cxnSpLocks/>
          </p:cNvCxnSpPr>
          <p:nvPr/>
        </p:nvCxnSpPr>
        <p:spPr>
          <a:xfrm flipV="1">
            <a:off x="3030664" y="3204110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E6FF8A80-D8DA-4DA0-A419-E582B05BCE21}"/>
              </a:ext>
            </a:extLst>
          </p:cNvPr>
          <p:cNvCxnSpPr>
            <a:cxnSpLocks/>
          </p:cNvCxnSpPr>
          <p:nvPr/>
        </p:nvCxnSpPr>
        <p:spPr>
          <a:xfrm flipV="1">
            <a:off x="4020462" y="3204110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D9507334-42B7-492A-B9E3-E46B9F5C3DCD}"/>
              </a:ext>
            </a:extLst>
          </p:cNvPr>
          <p:cNvSpPr/>
          <p:nvPr/>
        </p:nvSpPr>
        <p:spPr>
          <a:xfrm>
            <a:off x="918598" y="5711365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A797FBC6-9C2B-427C-9E48-EFEAFE5DCAA5}"/>
              </a:ext>
            </a:extLst>
          </p:cNvPr>
          <p:cNvSpPr/>
          <p:nvPr/>
        </p:nvSpPr>
        <p:spPr>
          <a:xfrm>
            <a:off x="3844433" y="5699249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ADDF2134-959F-4922-8686-2C37DF6F48FF}"/>
              </a:ext>
            </a:extLst>
          </p:cNvPr>
          <p:cNvSpPr txBox="1"/>
          <p:nvPr/>
        </p:nvSpPr>
        <p:spPr>
          <a:xfrm>
            <a:off x="836849" y="579820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dirty="0"/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B0B9E5AF-F3D8-427D-8F6E-C04E475B158E}"/>
              </a:ext>
            </a:extLst>
          </p:cNvPr>
          <p:cNvSpPr txBox="1"/>
          <p:nvPr/>
        </p:nvSpPr>
        <p:spPr>
          <a:xfrm>
            <a:off x="3749392" y="579820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dirty="0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4752037F-C527-4B9A-9597-EEDF6DA56D56}"/>
              </a:ext>
            </a:extLst>
          </p:cNvPr>
          <p:cNvSpPr/>
          <p:nvPr/>
        </p:nvSpPr>
        <p:spPr>
          <a:xfrm>
            <a:off x="1876228" y="5699249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587E8C02-CBC1-472B-A41A-9BFAEF92C300}"/>
              </a:ext>
            </a:extLst>
          </p:cNvPr>
          <p:cNvSpPr txBox="1"/>
          <p:nvPr/>
        </p:nvSpPr>
        <p:spPr>
          <a:xfrm>
            <a:off x="1794479" y="579820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dirty="0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72E861FE-6186-4135-A301-979278B25E15}"/>
              </a:ext>
            </a:extLst>
          </p:cNvPr>
          <p:cNvSpPr/>
          <p:nvPr/>
        </p:nvSpPr>
        <p:spPr>
          <a:xfrm>
            <a:off x="2838475" y="5699249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F814F91E-8FAF-4575-9A26-B0E24D178D13}"/>
              </a:ext>
            </a:extLst>
          </p:cNvPr>
          <p:cNvSpPr txBox="1"/>
          <p:nvPr/>
        </p:nvSpPr>
        <p:spPr>
          <a:xfrm>
            <a:off x="2750080" y="579820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dirty="0"/>
          </a:p>
        </p:txBody>
      </p:sp>
      <p:sp>
        <p:nvSpPr>
          <p:cNvPr id="124" name="矩形: 圓角 123">
            <a:extLst>
              <a:ext uri="{FF2B5EF4-FFF2-40B4-BE49-F238E27FC236}">
                <a16:creationId xmlns:a16="http://schemas.microsoft.com/office/drawing/2014/main" id="{31E2E245-31D6-4967-9E15-1C3B57FA6B19}"/>
              </a:ext>
            </a:extLst>
          </p:cNvPr>
          <p:cNvSpPr/>
          <p:nvPr/>
        </p:nvSpPr>
        <p:spPr>
          <a:xfrm>
            <a:off x="628650" y="3760754"/>
            <a:ext cx="3749387" cy="1291009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Encoder</a:t>
            </a:r>
            <a:endParaRPr lang="zh-TW" altLang="en-US" sz="2800" dirty="0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55C1678A-963D-4BCD-983C-69C556FF32E4}"/>
              </a:ext>
            </a:extLst>
          </p:cNvPr>
          <p:cNvSpPr/>
          <p:nvPr/>
        </p:nvSpPr>
        <p:spPr>
          <a:xfrm>
            <a:off x="881647" y="2582177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635D3CAC-4477-4E2E-B0BC-3C5606108B1B}"/>
              </a:ext>
            </a:extLst>
          </p:cNvPr>
          <p:cNvSpPr/>
          <p:nvPr/>
        </p:nvSpPr>
        <p:spPr>
          <a:xfrm>
            <a:off x="1840571" y="258217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9AC41ED4-5716-4E99-844B-A93B3A965F15}"/>
              </a:ext>
            </a:extLst>
          </p:cNvPr>
          <p:cNvSpPr/>
          <p:nvPr/>
        </p:nvSpPr>
        <p:spPr>
          <a:xfrm>
            <a:off x="2802982" y="258217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A3F6386E-F215-45B4-A36E-71CF2C9DDC1D}"/>
              </a:ext>
            </a:extLst>
          </p:cNvPr>
          <p:cNvSpPr/>
          <p:nvPr/>
        </p:nvSpPr>
        <p:spPr>
          <a:xfrm>
            <a:off x="3787886" y="258217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EEF92AAA-19E3-49A9-A5C3-C250BE154117}"/>
                  </a:ext>
                </a:extLst>
              </p:cNvPr>
              <p:cNvSpPr txBox="1"/>
              <p:nvPr/>
            </p:nvSpPr>
            <p:spPr>
              <a:xfrm>
                <a:off x="3662881" y="2669671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EEF92AAA-19E3-49A9-A5C3-C250BE154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881" y="2669671"/>
                <a:ext cx="715161" cy="4689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02A40736-D1D4-44E1-A958-4AEFC6C97762}"/>
                  </a:ext>
                </a:extLst>
              </p:cNvPr>
              <p:cNvSpPr txBox="1"/>
              <p:nvPr/>
            </p:nvSpPr>
            <p:spPr>
              <a:xfrm>
                <a:off x="2686682" y="2677083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02A40736-D1D4-44E1-A958-4AEFC6C97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682" y="2677083"/>
                <a:ext cx="715161" cy="47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194CA061-029C-49F3-B741-0B90C5FE4152}"/>
                  </a:ext>
                </a:extLst>
              </p:cNvPr>
              <p:cNvSpPr txBox="1"/>
              <p:nvPr/>
            </p:nvSpPr>
            <p:spPr>
              <a:xfrm>
                <a:off x="1724271" y="2696418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194CA061-029C-49F3-B741-0B90C5FE4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271" y="2696418"/>
                <a:ext cx="715161" cy="47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B35CF155-ED08-4E74-A145-7547A58AA4D1}"/>
                  </a:ext>
                </a:extLst>
              </p:cNvPr>
              <p:cNvSpPr txBox="1"/>
              <p:nvPr/>
            </p:nvSpPr>
            <p:spPr>
              <a:xfrm>
                <a:off x="784138" y="2651436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B35CF155-ED08-4E74-A145-7547A58AA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38" y="2651436"/>
                <a:ext cx="715161" cy="47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710E2E56-669F-4B0B-95C4-ADB0950D0F0A}"/>
                  </a:ext>
                </a:extLst>
              </p:cNvPr>
              <p:cNvSpPr txBox="1"/>
              <p:nvPr/>
            </p:nvSpPr>
            <p:spPr>
              <a:xfrm>
                <a:off x="3749392" y="5817091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710E2E56-669F-4B0B-95C4-ADB0950D0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392" y="5817091"/>
                <a:ext cx="715161" cy="4689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3CEC5736-BF10-44AE-905A-1337ABA60A1F}"/>
                  </a:ext>
                </a:extLst>
              </p:cNvPr>
              <p:cNvSpPr txBox="1"/>
              <p:nvPr/>
            </p:nvSpPr>
            <p:spPr>
              <a:xfrm>
                <a:off x="2773193" y="5817091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3CEC5736-BF10-44AE-905A-1337ABA60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93" y="5817091"/>
                <a:ext cx="715161" cy="470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A7A92FDA-6D30-4445-B653-204D274771DC}"/>
                  </a:ext>
                </a:extLst>
              </p:cNvPr>
              <p:cNvSpPr txBox="1"/>
              <p:nvPr/>
            </p:nvSpPr>
            <p:spPr>
              <a:xfrm>
                <a:off x="1797530" y="5817091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A7A92FDA-6D30-4445-B653-204D27477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0" y="5817091"/>
                <a:ext cx="715161" cy="47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1897933B-B80F-459D-BF85-2FEE14A6ED2B}"/>
                  </a:ext>
                </a:extLst>
              </p:cNvPr>
              <p:cNvSpPr txBox="1"/>
              <p:nvPr/>
            </p:nvSpPr>
            <p:spPr>
              <a:xfrm>
                <a:off x="844145" y="5817091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1897933B-B80F-459D-BF85-2FEE14A6E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45" y="5817091"/>
                <a:ext cx="715161" cy="470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語音泡泡: 圓角矩形 87">
            <a:extLst>
              <a:ext uri="{FF2B5EF4-FFF2-40B4-BE49-F238E27FC236}">
                <a16:creationId xmlns:a16="http://schemas.microsoft.com/office/drawing/2014/main" id="{341F1E5D-6749-4E2A-B0FA-E471FD64AAF4}"/>
              </a:ext>
            </a:extLst>
          </p:cNvPr>
          <p:cNvSpPr/>
          <p:nvPr/>
        </p:nvSpPr>
        <p:spPr>
          <a:xfrm>
            <a:off x="3377320" y="505643"/>
            <a:ext cx="3514208" cy="1271941"/>
          </a:xfrm>
          <a:prstGeom prst="wedgeRoundRectCallout">
            <a:avLst>
              <a:gd name="adj1" fmla="val 68709"/>
              <a:gd name="adj2" fmla="val -6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 use the </a:t>
            </a:r>
            <a:r>
              <a:rPr lang="en-US" altLang="zh-TW" sz="2400" b="1" dirty="0"/>
              <a:t>same</a:t>
            </a:r>
            <a:r>
              <a:rPr lang="en-US" altLang="zh-TW" sz="2400" dirty="0"/>
              <a:t> network architecture as </a:t>
            </a:r>
            <a:r>
              <a:rPr lang="en-US" altLang="zh-TW" sz="2400" b="1" dirty="0"/>
              <a:t>transformer encoder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F706E13-E900-4BC6-A660-8DEB434E84A0}"/>
              </a:ext>
            </a:extLst>
          </p:cNvPr>
          <p:cNvSpPr txBox="1"/>
          <p:nvPr/>
        </p:nvSpPr>
        <p:spPr>
          <a:xfrm>
            <a:off x="8157449" y="89237"/>
            <a:ext cx="947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sp>
        <p:nvSpPr>
          <p:cNvPr id="48" name="左大括弧 47">
            <a:extLst>
              <a:ext uri="{FF2B5EF4-FFF2-40B4-BE49-F238E27FC236}">
                <a16:creationId xmlns:a16="http://schemas.microsoft.com/office/drawing/2014/main" id="{D9EBFD4C-3F6F-431B-A46B-F583C701D87A}"/>
              </a:ext>
            </a:extLst>
          </p:cNvPr>
          <p:cNvSpPr/>
          <p:nvPr/>
        </p:nvSpPr>
        <p:spPr>
          <a:xfrm>
            <a:off x="4309586" y="1962130"/>
            <a:ext cx="922114" cy="4604108"/>
          </a:xfrm>
          <a:prstGeom prst="leftBrace">
            <a:avLst>
              <a:gd name="adj1" fmla="val 8333"/>
              <a:gd name="adj2" fmla="val 5386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AF6129C-368C-4B30-9BE6-9EE0D6B33BF5}"/>
              </a:ext>
            </a:extLst>
          </p:cNvPr>
          <p:cNvSpPr txBox="1"/>
          <p:nvPr/>
        </p:nvSpPr>
        <p:spPr>
          <a:xfrm>
            <a:off x="7662998" y="4264183"/>
            <a:ext cx="1349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Residual</a:t>
            </a:r>
          </a:p>
          <a:p>
            <a:r>
              <a:rPr lang="en-US" altLang="zh-TW" sz="2400" dirty="0"/>
              <a:t>+ Layer norm </a:t>
            </a:r>
            <a:endParaRPr lang="zh-TW" altLang="en-US" sz="2400" dirty="0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D740ED6B-A99E-4063-806C-D1AB56E10B98}"/>
              </a:ext>
            </a:extLst>
          </p:cNvPr>
          <p:cNvCxnSpPr>
            <a:cxnSpLocks/>
          </p:cNvCxnSpPr>
          <p:nvPr/>
        </p:nvCxnSpPr>
        <p:spPr>
          <a:xfrm flipH="1" flipV="1">
            <a:off x="7238682" y="3506325"/>
            <a:ext cx="849362" cy="69522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331CC040-4796-4438-AB64-85F90913DE42}"/>
              </a:ext>
            </a:extLst>
          </p:cNvPr>
          <p:cNvCxnSpPr>
            <a:cxnSpLocks/>
          </p:cNvCxnSpPr>
          <p:nvPr/>
        </p:nvCxnSpPr>
        <p:spPr>
          <a:xfrm flipH="1" flipV="1">
            <a:off x="7238681" y="2219842"/>
            <a:ext cx="959292" cy="198170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2045D6-8ED9-4A96-8CD5-77FD1B03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2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46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2A6F5A75-ACD4-4738-8DD9-38FCAA94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028" y="1637352"/>
            <a:ext cx="3913865" cy="472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C0B90D0-6C8C-49B3-AAA8-4E381C0E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more ……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9097D4-CE81-4962-ABC1-7CEF6765B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277635" cy="4351338"/>
          </a:xfrm>
        </p:spPr>
        <p:txBody>
          <a:bodyPr>
            <a:normAutofit/>
          </a:bodyPr>
          <a:lstStyle/>
          <a:p>
            <a:r>
              <a:rPr lang="en-US" altLang="zh-TW" sz="2400" i="0" dirty="0">
                <a:solidFill>
                  <a:srgbClr val="000000"/>
                </a:solidFill>
                <a:effectLst/>
              </a:rPr>
              <a:t>On Layer Normalization in the Transformer Architecture</a:t>
            </a:r>
          </a:p>
          <a:p>
            <a:r>
              <a:rPr lang="en-US" altLang="zh-TW" sz="2400" i="0" dirty="0">
                <a:solidFill>
                  <a:srgbClr val="000000"/>
                </a:solidFill>
                <a:effectLst/>
              </a:rPr>
              <a:t>https://arxiv.org/abs/2002.04745</a:t>
            </a:r>
          </a:p>
          <a:p>
            <a:endParaRPr lang="en-US" altLang="zh-TW" sz="2400" dirty="0">
              <a:solidFill>
                <a:srgbClr val="000000"/>
              </a:solidFill>
            </a:endParaRPr>
          </a:p>
          <a:p>
            <a:r>
              <a:rPr lang="en-US" altLang="zh-TW" sz="2400" b="0" i="0" u="none" strike="noStrike" baseline="0" dirty="0" err="1">
                <a:latin typeface="NimbusRomNo9L-Medi"/>
              </a:rPr>
              <a:t>PowerNorm</a:t>
            </a:r>
            <a:r>
              <a:rPr lang="en-US" altLang="zh-TW" sz="2400" b="0" i="0" u="none" strike="noStrike" baseline="0" dirty="0">
                <a:latin typeface="NimbusRomNo9L-Medi"/>
              </a:rPr>
              <a:t>: Rethinking Batch Normalization in Transformers</a:t>
            </a:r>
          </a:p>
          <a:p>
            <a:r>
              <a:rPr lang="en-US" altLang="zh-TW" sz="2400" i="0" dirty="0">
                <a:solidFill>
                  <a:srgbClr val="000000"/>
                </a:solidFill>
                <a:effectLst/>
              </a:rPr>
              <a:t>https://arxiv.org/abs/2003.07845</a:t>
            </a:r>
          </a:p>
          <a:p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80CB42-033D-4D25-BB4C-AF2AC590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277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4B39CBC-D82E-4D56-8B7E-397C67059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33" y="941026"/>
            <a:ext cx="7951097" cy="2031055"/>
          </a:xfrm>
        </p:spPr>
        <p:txBody>
          <a:bodyPr>
            <a:normAutofit/>
          </a:bodyPr>
          <a:lstStyle/>
          <a:p>
            <a:pPr algn="l"/>
            <a:r>
              <a:rPr lang="en-US" altLang="zh-TW" sz="5400" b="1" dirty="0">
                <a:solidFill>
                  <a:schemeClr val="tx2"/>
                </a:solidFill>
              </a:rPr>
              <a:t>Decoder</a:t>
            </a:r>
            <a:endParaRPr lang="zh-TW" altLang="en-US" sz="5400" b="1" dirty="0">
              <a:solidFill>
                <a:schemeClr val="tx2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6DF889-A596-4A47-96E6-8F111B89C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26" y="4155103"/>
            <a:ext cx="4578895" cy="682079"/>
          </a:xfrm>
        </p:spPr>
        <p:txBody>
          <a:bodyPr>
            <a:normAutofit/>
          </a:bodyPr>
          <a:lstStyle/>
          <a:p>
            <a:endParaRPr lang="zh-TW" altLang="en-US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7050568-4D15-48E5-AD34-D14604726053}"/>
              </a:ext>
            </a:extLst>
          </p:cNvPr>
          <p:cNvSpPr/>
          <p:nvPr/>
        </p:nvSpPr>
        <p:spPr>
          <a:xfrm>
            <a:off x="2502151" y="4191678"/>
            <a:ext cx="2512644" cy="1291009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B1BA3A7-E114-4A3D-98AA-F3BD817F0943}"/>
              </a:ext>
            </a:extLst>
          </p:cNvPr>
          <p:cNvSpPr/>
          <p:nvPr/>
        </p:nvSpPr>
        <p:spPr>
          <a:xfrm>
            <a:off x="6087186" y="4191677"/>
            <a:ext cx="2512644" cy="1291009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D0F8F65-0F7D-4D85-B095-51D2E02C3DD4}"/>
              </a:ext>
            </a:extLst>
          </p:cNvPr>
          <p:cNvSpPr txBox="1"/>
          <p:nvPr/>
        </p:nvSpPr>
        <p:spPr>
          <a:xfrm>
            <a:off x="2356572" y="5871997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415BB35-9E70-4F48-9458-70054F6FCE9E}"/>
              </a:ext>
            </a:extLst>
          </p:cNvPr>
          <p:cNvCxnSpPr/>
          <p:nvPr/>
        </p:nvCxnSpPr>
        <p:spPr>
          <a:xfrm>
            <a:off x="5158949" y="4847334"/>
            <a:ext cx="8506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5EA055D-A28A-4ADC-9285-100BB0C8EFED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3758473" y="548268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982C61-0889-4C08-9540-F2044F7822E1}"/>
              </a:ext>
            </a:extLst>
          </p:cNvPr>
          <p:cNvSpPr txBox="1"/>
          <p:nvPr/>
        </p:nvSpPr>
        <p:spPr>
          <a:xfrm>
            <a:off x="5941607" y="3307682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11C4422-0BC8-4620-99D4-6D521CEB4DC5}"/>
              </a:ext>
            </a:extLst>
          </p:cNvPr>
          <p:cNvCxnSpPr>
            <a:cxnSpLocks/>
          </p:cNvCxnSpPr>
          <p:nvPr/>
        </p:nvCxnSpPr>
        <p:spPr>
          <a:xfrm flipV="1">
            <a:off x="7343508" y="380236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9B49E90-0541-4695-90D4-67BF605248C0}"/>
              </a:ext>
            </a:extLst>
          </p:cNvPr>
          <p:cNvSpPr/>
          <p:nvPr/>
        </p:nvSpPr>
        <p:spPr>
          <a:xfrm>
            <a:off x="5897367" y="3295143"/>
            <a:ext cx="2892282" cy="2428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CB4866-C879-4344-B232-E7BF944B0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86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4B39CBC-D82E-4D56-8B7E-397C67059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33" y="941026"/>
            <a:ext cx="7951097" cy="2031055"/>
          </a:xfrm>
        </p:spPr>
        <p:txBody>
          <a:bodyPr>
            <a:normAutofit/>
          </a:bodyPr>
          <a:lstStyle/>
          <a:p>
            <a:pPr algn="l"/>
            <a:r>
              <a:rPr lang="en-US" altLang="zh-TW" sz="5400" b="1" dirty="0">
                <a:solidFill>
                  <a:schemeClr val="tx2"/>
                </a:solidFill>
              </a:rPr>
              <a:t>Decoder </a:t>
            </a:r>
            <a:br>
              <a:rPr lang="en-US" altLang="zh-TW" sz="5400" b="1" dirty="0">
                <a:solidFill>
                  <a:schemeClr val="tx2"/>
                </a:solidFill>
              </a:rPr>
            </a:br>
            <a:r>
              <a:rPr lang="en-US" altLang="zh-TW" sz="5400" b="1" dirty="0">
                <a:solidFill>
                  <a:schemeClr val="tx2"/>
                </a:solidFill>
              </a:rPr>
              <a:t>– Autoregressive (AT) </a:t>
            </a:r>
            <a:endParaRPr lang="zh-TW" altLang="en-US" sz="5400" b="1" dirty="0">
              <a:solidFill>
                <a:schemeClr val="tx2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6DF889-A596-4A47-96E6-8F111B89C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26" y="4155103"/>
            <a:ext cx="4578895" cy="682079"/>
          </a:xfrm>
        </p:spPr>
        <p:txBody>
          <a:bodyPr>
            <a:normAutofit/>
          </a:bodyPr>
          <a:lstStyle/>
          <a:p>
            <a:endParaRPr lang="zh-TW" altLang="en-US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7050568-4D15-48E5-AD34-D14604726053}"/>
              </a:ext>
            </a:extLst>
          </p:cNvPr>
          <p:cNvSpPr/>
          <p:nvPr/>
        </p:nvSpPr>
        <p:spPr>
          <a:xfrm>
            <a:off x="2502151" y="4191678"/>
            <a:ext cx="2512644" cy="1291009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B1BA3A7-E114-4A3D-98AA-F3BD817F0943}"/>
              </a:ext>
            </a:extLst>
          </p:cNvPr>
          <p:cNvSpPr/>
          <p:nvPr/>
        </p:nvSpPr>
        <p:spPr>
          <a:xfrm>
            <a:off x="6087186" y="4191677"/>
            <a:ext cx="2512644" cy="1291009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D0F8F65-0F7D-4D85-B095-51D2E02C3DD4}"/>
              </a:ext>
            </a:extLst>
          </p:cNvPr>
          <p:cNvSpPr txBox="1"/>
          <p:nvPr/>
        </p:nvSpPr>
        <p:spPr>
          <a:xfrm>
            <a:off x="2356572" y="5871997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415BB35-9E70-4F48-9458-70054F6FCE9E}"/>
              </a:ext>
            </a:extLst>
          </p:cNvPr>
          <p:cNvCxnSpPr/>
          <p:nvPr/>
        </p:nvCxnSpPr>
        <p:spPr>
          <a:xfrm>
            <a:off x="5158949" y="4847334"/>
            <a:ext cx="8506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5EA055D-A28A-4ADC-9285-100BB0C8EFED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3758473" y="548268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982C61-0889-4C08-9540-F2044F7822E1}"/>
              </a:ext>
            </a:extLst>
          </p:cNvPr>
          <p:cNvSpPr txBox="1"/>
          <p:nvPr/>
        </p:nvSpPr>
        <p:spPr>
          <a:xfrm>
            <a:off x="5941607" y="3307682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11C4422-0BC8-4620-99D4-6D521CEB4DC5}"/>
              </a:ext>
            </a:extLst>
          </p:cNvPr>
          <p:cNvCxnSpPr>
            <a:cxnSpLocks/>
          </p:cNvCxnSpPr>
          <p:nvPr/>
        </p:nvCxnSpPr>
        <p:spPr>
          <a:xfrm flipV="1">
            <a:off x="7343508" y="380236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9B49E90-0541-4695-90D4-67BF605248C0}"/>
              </a:ext>
            </a:extLst>
          </p:cNvPr>
          <p:cNvSpPr/>
          <p:nvPr/>
        </p:nvSpPr>
        <p:spPr>
          <a:xfrm>
            <a:off x="5897367" y="3295143"/>
            <a:ext cx="2892282" cy="2428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DDFC4F8-5845-4104-80F2-B748BA5E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56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90BC6FF-3316-4A7E-949E-08557E2D6C4D}"/>
              </a:ext>
            </a:extLst>
          </p:cNvPr>
          <p:cNvCxnSpPr>
            <a:cxnSpLocks/>
          </p:cNvCxnSpPr>
          <p:nvPr/>
        </p:nvCxnSpPr>
        <p:spPr>
          <a:xfrm flipV="1">
            <a:off x="3521857" y="204465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7CBCEBD-75DA-43C9-8246-F8A56DA65910}"/>
              </a:ext>
            </a:extLst>
          </p:cNvPr>
          <p:cNvCxnSpPr>
            <a:cxnSpLocks/>
          </p:cNvCxnSpPr>
          <p:nvPr/>
        </p:nvCxnSpPr>
        <p:spPr>
          <a:xfrm flipV="1">
            <a:off x="3507343" y="331159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89F675EB-7FFA-43BE-88BC-92B6C52D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Autoregressive </a:t>
            </a:r>
            <a:endParaRPr lang="zh-TW" altLang="en-US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0D50BFEA-0010-42FA-B408-6E2158070C07}"/>
              </a:ext>
            </a:extLst>
          </p:cNvPr>
          <p:cNvSpPr/>
          <p:nvPr/>
        </p:nvSpPr>
        <p:spPr>
          <a:xfrm>
            <a:off x="2994361" y="3824507"/>
            <a:ext cx="5520989" cy="1291009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59D15DB-54A9-4B2C-AB6B-16A007344187}"/>
              </a:ext>
            </a:extLst>
          </p:cNvPr>
          <p:cNvSpPr/>
          <p:nvPr/>
        </p:nvSpPr>
        <p:spPr>
          <a:xfrm>
            <a:off x="669615" y="2883753"/>
            <a:ext cx="1400532" cy="78784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7A3C5E6-0EDD-461F-9112-D60A13787B20}"/>
              </a:ext>
            </a:extLst>
          </p:cNvPr>
          <p:cNvCxnSpPr>
            <a:cxnSpLocks/>
          </p:cNvCxnSpPr>
          <p:nvPr/>
        </p:nvCxnSpPr>
        <p:spPr>
          <a:xfrm>
            <a:off x="2167113" y="3258507"/>
            <a:ext cx="4118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58D49827-ADE0-4E0F-AACA-AEC9B524C7A8}"/>
              </a:ext>
            </a:extLst>
          </p:cNvPr>
          <p:cNvCxnSpPr>
            <a:cxnSpLocks/>
          </p:cNvCxnSpPr>
          <p:nvPr/>
        </p:nvCxnSpPr>
        <p:spPr>
          <a:xfrm>
            <a:off x="2583547" y="4479735"/>
            <a:ext cx="3672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61A0868-6E70-4820-9D2E-BBAB01F98432}"/>
              </a:ext>
            </a:extLst>
          </p:cNvPr>
          <p:cNvCxnSpPr>
            <a:cxnSpLocks/>
          </p:cNvCxnSpPr>
          <p:nvPr/>
        </p:nvCxnSpPr>
        <p:spPr>
          <a:xfrm>
            <a:off x="2583547" y="3244313"/>
            <a:ext cx="0" cy="1215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0A5B1A5-6207-4401-8140-89053D16B210}"/>
              </a:ext>
            </a:extLst>
          </p:cNvPr>
          <p:cNvGrpSpPr/>
          <p:nvPr/>
        </p:nvGrpSpPr>
        <p:grpSpPr>
          <a:xfrm>
            <a:off x="584200" y="2986246"/>
            <a:ext cx="1588901" cy="2988542"/>
            <a:chOff x="553420" y="2633912"/>
            <a:chExt cx="1588901" cy="2988542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4F056784-52A7-4DF5-82AD-F1098FB33783}"/>
                </a:ext>
              </a:extLst>
            </p:cNvPr>
            <p:cNvSpPr/>
            <p:nvPr/>
          </p:nvSpPr>
          <p:spPr>
            <a:xfrm>
              <a:off x="553420" y="3459473"/>
              <a:ext cx="1582913" cy="1291009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Encoder</a:t>
              </a:r>
              <a:endParaRPr lang="zh-TW" altLang="en-US" sz="2800" dirty="0"/>
            </a:p>
          </p:txBody>
        </p:sp>
        <p:grpSp>
          <p:nvGrpSpPr>
            <p:cNvPr id="53" name="群組 106">
              <a:extLst>
                <a:ext uri="{FF2B5EF4-FFF2-40B4-BE49-F238E27FC236}">
                  <a16:creationId xmlns:a16="http://schemas.microsoft.com/office/drawing/2014/main" id="{3BB84414-24F3-4986-840B-8DF3CA946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28650" y="5096765"/>
              <a:ext cx="1513671" cy="525689"/>
              <a:chOff x="467932" y="3914400"/>
              <a:chExt cx="2909888" cy="576263"/>
            </a:xfrm>
          </p:grpSpPr>
          <p:pic>
            <p:nvPicPr>
              <p:cNvPr id="54" name="Picture 9">
                <a:extLst>
                  <a:ext uri="{FF2B5EF4-FFF2-40B4-BE49-F238E27FC236}">
                    <a16:creationId xmlns:a16="http://schemas.microsoft.com/office/drawing/2014/main" id="{32F6795A-C304-4DF9-9228-9EEC712BDC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9">
                <a:extLst>
                  <a:ext uri="{FF2B5EF4-FFF2-40B4-BE49-F238E27FC236}">
                    <a16:creationId xmlns:a16="http://schemas.microsoft.com/office/drawing/2014/main" id="{A4594551-7C43-42E9-B322-D09637C903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B60376B-D0BE-4A9D-A039-F794153577CD}"/>
                </a:ext>
              </a:extLst>
            </p:cNvPr>
            <p:cNvSpPr/>
            <p:nvPr/>
          </p:nvSpPr>
          <p:spPr>
            <a:xfrm>
              <a:off x="764648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90AA3BB-F0ED-46D7-8242-1130FABAFFEA}"/>
                </a:ext>
              </a:extLst>
            </p:cNvPr>
            <p:cNvSpPr/>
            <p:nvPr/>
          </p:nvSpPr>
          <p:spPr>
            <a:xfrm>
              <a:off x="1114984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E096E17-8B24-4860-A095-B34C4F553CE9}"/>
                </a:ext>
              </a:extLst>
            </p:cNvPr>
            <p:cNvSpPr/>
            <p:nvPr/>
          </p:nvSpPr>
          <p:spPr>
            <a:xfrm>
              <a:off x="1444296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E4BE4E5-4674-4049-AEDE-F84F6453C857}"/>
                </a:ext>
              </a:extLst>
            </p:cNvPr>
            <p:cNvSpPr/>
            <p:nvPr/>
          </p:nvSpPr>
          <p:spPr>
            <a:xfrm>
              <a:off x="1796860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6A975D4B-59EC-491B-A2FF-0B53056E2DE0}"/>
                </a:ext>
              </a:extLst>
            </p:cNvPr>
            <p:cNvGrpSpPr/>
            <p:nvPr/>
          </p:nvGrpSpPr>
          <p:grpSpPr>
            <a:xfrm>
              <a:off x="764648" y="2633912"/>
              <a:ext cx="154466" cy="825561"/>
              <a:chOff x="821798" y="2633912"/>
              <a:chExt cx="154466" cy="825561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1E99C44-3D3F-4907-816D-5DDCCE94B3CD}"/>
                  </a:ext>
                </a:extLst>
              </p:cNvPr>
              <p:cNvSpPr/>
              <p:nvPr/>
            </p:nvSpPr>
            <p:spPr>
              <a:xfrm>
                <a:off x="821798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9" name="直線單箭頭接點 78">
                <a:extLst>
                  <a:ext uri="{FF2B5EF4-FFF2-40B4-BE49-F238E27FC236}">
                    <a16:creationId xmlns:a16="http://schemas.microsoft.com/office/drawing/2014/main" id="{C4D9D675-0A91-4EDE-977C-012F89901C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021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6907F24C-9BEE-4278-8F7A-8A03CE4C02A7}"/>
                </a:ext>
              </a:extLst>
            </p:cNvPr>
            <p:cNvGrpSpPr/>
            <p:nvPr/>
          </p:nvGrpSpPr>
          <p:grpSpPr>
            <a:xfrm>
              <a:off x="1104472" y="2633912"/>
              <a:ext cx="154466" cy="825561"/>
              <a:chOff x="1069744" y="2633912"/>
              <a:chExt cx="154466" cy="825561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D6552E6-E159-4624-A030-54C18597A851}"/>
                  </a:ext>
                </a:extLst>
              </p:cNvPr>
              <p:cNvSpPr/>
              <p:nvPr/>
            </p:nvSpPr>
            <p:spPr>
              <a:xfrm>
                <a:off x="1069744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C83E41EC-EB51-4DF3-B53F-E92DD07C7B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6977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8949AA72-CD57-4A94-A53D-4A63CA7BE4F2}"/>
                </a:ext>
              </a:extLst>
            </p:cNvPr>
            <p:cNvGrpSpPr/>
            <p:nvPr/>
          </p:nvGrpSpPr>
          <p:grpSpPr>
            <a:xfrm>
              <a:off x="1444296" y="2633912"/>
              <a:ext cx="154466" cy="825561"/>
              <a:chOff x="1326625" y="2633912"/>
              <a:chExt cx="154466" cy="825561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B3A15324-20AB-4DFA-A692-F045094715E3}"/>
                  </a:ext>
                </a:extLst>
              </p:cNvPr>
              <p:cNvSpPr/>
              <p:nvPr/>
            </p:nvSpPr>
            <p:spPr>
              <a:xfrm>
                <a:off x="1326625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60771D29-C6AB-4497-A41F-15F961A9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1485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2588D149-2B1F-4CC1-A917-B9ED131923E4}"/>
                </a:ext>
              </a:extLst>
            </p:cNvPr>
            <p:cNvGrpSpPr/>
            <p:nvPr/>
          </p:nvGrpSpPr>
          <p:grpSpPr>
            <a:xfrm>
              <a:off x="1784120" y="2633912"/>
              <a:ext cx="154466" cy="825561"/>
              <a:chOff x="1574570" y="2633912"/>
              <a:chExt cx="154466" cy="825561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0DE06E1E-4EA1-468E-AFB6-731401F90FF3}"/>
                  </a:ext>
                </a:extLst>
              </p:cNvPr>
              <p:cNvSpPr/>
              <p:nvPr/>
            </p:nvSpPr>
            <p:spPr>
              <a:xfrm>
                <a:off x="1574570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F4813897-2DFD-4928-8C1B-F5F67B395F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803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3296B799-9B8F-46F2-92E5-F9645BB35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49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3882FA90-F4FF-4117-B14F-8B5C90DB51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97" y="4754871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72A7ACDA-0203-42A7-87D5-5FEEA0E70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90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756DAF56-7513-4450-8F66-478A24726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608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8DA3E1C6-5B4A-40BC-B05B-D9D9BA6F2F17}"/>
              </a:ext>
            </a:extLst>
          </p:cNvPr>
          <p:cNvCxnSpPr>
            <a:cxnSpLocks/>
          </p:cNvCxnSpPr>
          <p:nvPr/>
        </p:nvCxnSpPr>
        <p:spPr>
          <a:xfrm flipV="1">
            <a:off x="3507343" y="51155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9ECB5E1C-AA4E-4A16-9B8F-FCCA0C0D083D}"/>
              </a:ext>
            </a:extLst>
          </p:cNvPr>
          <p:cNvSpPr txBox="1"/>
          <p:nvPr/>
        </p:nvSpPr>
        <p:spPr>
          <a:xfrm>
            <a:off x="3000880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44D0E34-5153-4437-8B5F-816B42B63449}"/>
              </a:ext>
            </a:extLst>
          </p:cNvPr>
          <p:cNvSpPr/>
          <p:nvPr/>
        </p:nvSpPr>
        <p:spPr>
          <a:xfrm>
            <a:off x="3387752" y="2532296"/>
            <a:ext cx="23958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6" name="表格 52">
            <a:extLst>
              <a:ext uri="{FF2B5EF4-FFF2-40B4-BE49-F238E27FC236}">
                <a16:creationId xmlns:a16="http://schemas.microsoft.com/office/drawing/2014/main" id="{F788E884-DEF6-46C6-8917-522DCFC24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955581"/>
              </p:ext>
            </p:extLst>
          </p:nvPr>
        </p:nvGraphicFramePr>
        <p:xfrm>
          <a:off x="4875266" y="1106665"/>
          <a:ext cx="2112672" cy="1854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56336">
                  <a:extLst>
                    <a:ext uri="{9D8B030D-6E8A-4147-A177-3AD203B41FA5}">
                      <a16:colId xmlns:a16="http://schemas.microsoft.com/office/drawing/2014/main" val="1042909187"/>
                    </a:ext>
                  </a:extLst>
                </a:gridCol>
                <a:gridCol w="1056336">
                  <a:extLst>
                    <a:ext uri="{9D8B030D-6E8A-4147-A177-3AD203B41FA5}">
                      <a16:colId xmlns:a16="http://schemas.microsoft.com/office/drawing/2014/main" val="3721316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12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0.8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826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/>
                        <a:t>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24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692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93350"/>
                  </a:ext>
                </a:extLst>
              </a:tr>
            </a:tbl>
          </a:graphicData>
        </a:graphic>
      </p:graphicFrame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761290CB-29DC-4D5A-A089-231D31C19B5E}"/>
              </a:ext>
            </a:extLst>
          </p:cNvPr>
          <p:cNvCxnSpPr>
            <a:cxnSpLocks/>
          </p:cNvCxnSpPr>
          <p:nvPr/>
        </p:nvCxnSpPr>
        <p:spPr>
          <a:xfrm>
            <a:off x="3678328" y="2764656"/>
            <a:ext cx="112103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左大括弧 68">
            <a:extLst>
              <a:ext uri="{FF2B5EF4-FFF2-40B4-BE49-F238E27FC236}">
                <a16:creationId xmlns:a16="http://schemas.microsoft.com/office/drawing/2014/main" id="{41567F92-CCED-41D4-A336-30A4F35EB56C}"/>
              </a:ext>
            </a:extLst>
          </p:cNvPr>
          <p:cNvSpPr/>
          <p:nvPr/>
        </p:nvSpPr>
        <p:spPr>
          <a:xfrm flipH="1">
            <a:off x="7097949" y="1115455"/>
            <a:ext cx="239579" cy="1854200"/>
          </a:xfrm>
          <a:prstGeom prst="leftBrace">
            <a:avLst>
              <a:gd name="adj1" fmla="val 442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6B346BD-7340-4292-B372-3D0AFBA546E9}"/>
              </a:ext>
            </a:extLst>
          </p:cNvPr>
          <p:cNvSpPr txBox="1"/>
          <p:nvPr/>
        </p:nvSpPr>
        <p:spPr>
          <a:xfrm>
            <a:off x="7479241" y="1802932"/>
            <a:ext cx="149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Size V</a:t>
            </a:r>
            <a:endParaRPr lang="zh-TW" altLang="en-US" sz="2400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0BADDD8-3352-4610-9EF8-5DA592E07EE3}"/>
              </a:ext>
            </a:extLst>
          </p:cNvPr>
          <p:cNvSpPr txBox="1"/>
          <p:nvPr/>
        </p:nvSpPr>
        <p:spPr>
          <a:xfrm>
            <a:off x="7462706" y="2175795"/>
            <a:ext cx="1494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(common characters)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A919992-571E-41B3-8D34-F6A7E6B0A11D}"/>
              </a:ext>
            </a:extLst>
          </p:cNvPr>
          <p:cNvSpPr txBox="1"/>
          <p:nvPr/>
        </p:nvSpPr>
        <p:spPr>
          <a:xfrm>
            <a:off x="3565519" y="330354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F6886F5-8538-4527-B40D-67F5804BF918}"/>
              </a:ext>
            </a:extLst>
          </p:cNvPr>
          <p:cNvSpPr txBox="1"/>
          <p:nvPr/>
        </p:nvSpPr>
        <p:spPr>
          <a:xfrm>
            <a:off x="5125765" y="611102"/>
            <a:ext cx="1642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distribution</a:t>
            </a:r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F71A6B3-820B-41EB-BF06-6308246B5F08}"/>
              </a:ext>
            </a:extLst>
          </p:cNvPr>
          <p:cNvSpPr txBox="1"/>
          <p:nvPr/>
        </p:nvSpPr>
        <p:spPr>
          <a:xfrm>
            <a:off x="584200" y="5974788"/>
            <a:ext cx="161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 機器學習 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0B380EB-5473-481E-B317-A2B73B105802}"/>
              </a:ext>
            </a:extLst>
          </p:cNvPr>
          <p:cNvGrpSpPr/>
          <p:nvPr/>
        </p:nvGrpSpPr>
        <p:grpSpPr>
          <a:xfrm>
            <a:off x="3396347" y="5449828"/>
            <a:ext cx="239580" cy="720000"/>
            <a:chOff x="3445729" y="5741259"/>
            <a:chExt cx="239580" cy="720000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782F500-0E3D-4900-99CB-2A24B692856D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3C074D3E-496C-4645-8B24-A15B870BF12B}"/>
                </a:ext>
              </a:extLst>
            </p:cNvPr>
            <p:cNvSpPr/>
            <p:nvPr/>
          </p:nvSpPr>
          <p:spPr>
            <a:xfrm>
              <a:off x="3483679" y="6179621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1F526012-5711-464B-A6DC-78363D412F1D}"/>
              </a:ext>
            </a:extLst>
          </p:cNvPr>
          <p:cNvSpPr/>
          <p:nvPr/>
        </p:nvSpPr>
        <p:spPr>
          <a:xfrm>
            <a:off x="4914423" y="1483460"/>
            <a:ext cx="2112670" cy="3396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477F085-F0BF-4C27-B871-F06EBBB4B974}"/>
              </a:ext>
            </a:extLst>
          </p:cNvPr>
          <p:cNvSpPr txBox="1"/>
          <p:nvPr/>
        </p:nvSpPr>
        <p:spPr>
          <a:xfrm>
            <a:off x="2255627" y="203376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7D9AF9B-F597-42DE-8347-6EE02B64D930}"/>
              </a:ext>
            </a:extLst>
          </p:cNvPr>
          <p:cNvSpPr txBox="1"/>
          <p:nvPr/>
        </p:nvSpPr>
        <p:spPr>
          <a:xfrm>
            <a:off x="282559" y="1228670"/>
            <a:ext cx="4592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(Speech Recognition as example)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D26CA47-4EFE-491F-ADB8-BAD9300FB309}"/>
              </a:ext>
            </a:extLst>
          </p:cNvPr>
          <p:cNvSpPr txBox="1"/>
          <p:nvPr/>
        </p:nvSpPr>
        <p:spPr>
          <a:xfrm>
            <a:off x="3174416" y="1679993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CD53CC-95A2-46D6-A320-68288667D3AA}"/>
              </a:ext>
            </a:extLst>
          </p:cNvPr>
          <p:cNvSpPr txBox="1"/>
          <p:nvPr/>
        </p:nvSpPr>
        <p:spPr>
          <a:xfrm>
            <a:off x="3873828" y="6108909"/>
            <a:ext cx="1970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(special token)</a:t>
            </a:r>
            <a:endParaRPr lang="zh-TW" altLang="en-US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4034B25-2B37-4CE6-85E7-380DA4380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75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61" grpId="0" animBg="1"/>
      <p:bldP spid="88" grpId="0"/>
      <p:bldP spid="90" grpId="0" animBg="1"/>
      <p:bldP spid="69" grpId="0" animBg="1"/>
      <p:bldP spid="71" grpId="0"/>
      <p:bldP spid="72" grpId="0"/>
      <p:bldP spid="6" grpId="0"/>
      <p:bldP spid="73" grpId="0"/>
      <p:bldP spid="48" grpId="0" animBg="1"/>
      <p:bldP spid="52" grpId="0"/>
      <p:bldP spid="58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1549EFE6-EA41-4108-AFAB-7C994F07695B}"/>
              </a:ext>
            </a:extLst>
          </p:cNvPr>
          <p:cNvCxnSpPr>
            <a:cxnSpLocks/>
          </p:cNvCxnSpPr>
          <p:nvPr/>
        </p:nvCxnSpPr>
        <p:spPr>
          <a:xfrm flipV="1">
            <a:off x="4630392" y="204297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45EB60FA-198C-4C20-9BBF-C9425F2E1CFE}"/>
              </a:ext>
            </a:extLst>
          </p:cNvPr>
          <p:cNvSpPr txBox="1"/>
          <p:nvPr/>
        </p:nvSpPr>
        <p:spPr>
          <a:xfrm>
            <a:off x="4282951" y="1678310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1757BF20-AB8D-4D48-A7B0-E74FEC251669}"/>
              </a:ext>
            </a:extLst>
          </p:cNvPr>
          <p:cNvCxnSpPr>
            <a:cxnSpLocks/>
          </p:cNvCxnSpPr>
          <p:nvPr/>
        </p:nvCxnSpPr>
        <p:spPr>
          <a:xfrm flipV="1">
            <a:off x="5723409" y="203884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C1C6E9BE-AE82-4A45-AC4B-36D8DB2BE43C}"/>
              </a:ext>
            </a:extLst>
          </p:cNvPr>
          <p:cNvSpPr txBox="1"/>
          <p:nvPr/>
        </p:nvSpPr>
        <p:spPr>
          <a:xfrm>
            <a:off x="4457179" y="2027953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C3667F0-44CE-46D9-A13B-C358F931B69F}"/>
              </a:ext>
            </a:extLst>
          </p:cNvPr>
          <p:cNvSpPr txBox="1"/>
          <p:nvPr/>
        </p:nvSpPr>
        <p:spPr>
          <a:xfrm>
            <a:off x="5375968" y="1674181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C7EE5256-E75B-4C56-90BC-33F6388FA9E3}"/>
              </a:ext>
            </a:extLst>
          </p:cNvPr>
          <p:cNvCxnSpPr>
            <a:cxnSpLocks/>
          </p:cNvCxnSpPr>
          <p:nvPr/>
        </p:nvCxnSpPr>
        <p:spPr>
          <a:xfrm flipV="1">
            <a:off x="6862453" y="2034252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46733B94-31AB-41B2-BE8C-998E658CB960}"/>
              </a:ext>
            </a:extLst>
          </p:cNvPr>
          <p:cNvSpPr txBox="1"/>
          <p:nvPr/>
        </p:nvSpPr>
        <p:spPr>
          <a:xfrm>
            <a:off x="5596223" y="2023361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884D878C-E79B-4315-A51D-986775AFCEBC}"/>
              </a:ext>
            </a:extLst>
          </p:cNvPr>
          <p:cNvSpPr txBox="1"/>
          <p:nvPr/>
        </p:nvSpPr>
        <p:spPr>
          <a:xfrm>
            <a:off x="6515012" y="1669589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習</a:t>
            </a: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90BC6FF-3316-4A7E-949E-08557E2D6C4D}"/>
              </a:ext>
            </a:extLst>
          </p:cNvPr>
          <p:cNvCxnSpPr>
            <a:cxnSpLocks/>
          </p:cNvCxnSpPr>
          <p:nvPr/>
        </p:nvCxnSpPr>
        <p:spPr>
          <a:xfrm flipV="1">
            <a:off x="3521857" y="204465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7CBCEBD-75DA-43C9-8246-F8A56DA65910}"/>
              </a:ext>
            </a:extLst>
          </p:cNvPr>
          <p:cNvCxnSpPr>
            <a:cxnSpLocks/>
          </p:cNvCxnSpPr>
          <p:nvPr/>
        </p:nvCxnSpPr>
        <p:spPr>
          <a:xfrm flipV="1">
            <a:off x="3507343" y="331159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89F675EB-7FFA-43BE-88BC-92B6C52D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Autoregressive </a:t>
            </a:r>
            <a:endParaRPr lang="zh-TW" altLang="en-US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59D15DB-54A9-4B2C-AB6B-16A007344187}"/>
              </a:ext>
            </a:extLst>
          </p:cNvPr>
          <p:cNvSpPr/>
          <p:nvPr/>
        </p:nvSpPr>
        <p:spPr>
          <a:xfrm>
            <a:off x="669615" y="2883753"/>
            <a:ext cx="1400532" cy="78784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7A3C5E6-0EDD-461F-9112-D60A13787B20}"/>
              </a:ext>
            </a:extLst>
          </p:cNvPr>
          <p:cNvCxnSpPr>
            <a:cxnSpLocks/>
          </p:cNvCxnSpPr>
          <p:nvPr/>
        </p:nvCxnSpPr>
        <p:spPr>
          <a:xfrm>
            <a:off x="2167113" y="3258507"/>
            <a:ext cx="4118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58D49827-ADE0-4E0F-AACA-AEC9B524C7A8}"/>
              </a:ext>
            </a:extLst>
          </p:cNvPr>
          <p:cNvCxnSpPr>
            <a:cxnSpLocks/>
          </p:cNvCxnSpPr>
          <p:nvPr/>
        </p:nvCxnSpPr>
        <p:spPr>
          <a:xfrm>
            <a:off x="2583547" y="4479735"/>
            <a:ext cx="3672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61A0868-6E70-4820-9D2E-BBAB01F98432}"/>
              </a:ext>
            </a:extLst>
          </p:cNvPr>
          <p:cNvCxnSpPr>
            <a:cxnSpLocks/>
          </p:cNvCxnSpPr>
          <p:nvPr/>
        </p:nvCxnSpPr>
        <p:spPr>
          <a:xfrm>
            <a:off x="2583547" y="3244313"/>
            <a:ext cx="0" cy="1215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0A5B1A5-6207-4401-8140-89053D16B210}"/>
              </a:ext>
            </a:extLst>
          </p:cNvPr>
          <p:cNvGrpSpPr/>
          <p:nvPr/>
        </p:nvGrpSpPr>
        <p:grpSpPr>
          <a:xfrm>
            <a:off x="584200" y="2986246"/>
            <a:ext cx="1588901" cy="2988542"/>
            <a:chOff x="553420" y="2633912"/>
            <a:chExt cx="1588901" cy="2988542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4F056784-52A7-4DF5-82AD-F1098FB33783}"/>
                </a:ext>
              </a:extLst>
            </p:cNvPr>
            <p:cNvSpPr/>
            <p:nvPr/>
          </p:nvSpPr>
          <p:spPr>
            <a:xfrm>
              <a:off x="553420" y="3459473"/>
              <a:ext cx="1582913" cy="1291009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Encoder</a:t>
              </a:r>
              <a:endParaRPr lang="zh-TW" altLang="en-US" sz="2800" dirty="0"/>
            </a:p>
          </p:txBody>
        </p:sp>
        <p:grpSp>
          <p:nvGrpSpPr>
            <p:cNvPr id="53" name="群組 106">
              <a:extLst>
                <a:ext uri="{FF2B5EF4-FFF2-40B4-BE49-F238E27FC236}">
                  <a16:creationId xmlns:a16="http://schemas.microsoft.com/office/drawing/2014/main" id="{3BB84414-24F3-4986-840B-8DF3CA946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28650" y="5096765"/>
              <a:ext cx="1513671" cy="525689"/>
              <a:chOff x="467932" y="3914400"/>
              <a:chExt cx="2909888" cy="576263"/>
            </a:xfrm>
          </p:grpSpPr>
          <p:pic>
            <p:nvPicPr>
              <p:cNvPr id="54" name="Picture 9">
                <a:extLst>
                  <a:ext uri="{FF2B5EF4-FFF2-40B4-BE49-F238E27FC236}">
                    <a16:creationId xmlns:a16="http://schemas.microsoft.com/office/drawing/2014/main" id="{32F6795A-C304-4DF9-9228-9EEC712BDC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9">
                <a:extLst>
                  <a:ext uri="{FF2B5EF4-FFF2-40B4-BE49-F238E27FC236}">
                    <a16:creationId xmlns:a16="http://schemas.microsoft.com/office/drawing/2014/main" id="{A4594551-7C43-42E9-B322-D09637C903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B60376B-D0BE-4A9D-A039-F794153577CD}"/>
                </a:ext>
              </a:extLst>
            </p:cNvPr>
            <p:cNvSpPr/>
            <p:nvPr/>
          </p:nvSpPr>
          <p:spPr>
            <a:xfrm>
              <a:off x="764648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90AA3BB-F0ED-46D7-8242-1130FABAFFEA}"/>
                </a:ext>
              </a:extLst>
            </p:cNvPr>
            <p:cNvSpPr/>
            <p:nvPr/>
          </p:nvSpPr>
          <p:spPr>
            <a:xfrm>
              <a:off x="1114984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E096E17-8B24-4860-A095-B34C4F553CE9}"/>
                </a:ext>
              </a:extLst>
            </p:cNvPr>
            <p:cNvSpPr/>
            <p:nvPr/>
          </p:nvSpPr>
          <p:spPr>
            <a:xfrm>
              <a:off x="1444296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E4BE4E5-4674-4049-AEDE-F84F6453C857}"/>
                </a:ext>
              </a:extLst>
            </p:cNvPr>
            <p:cNvSpPr/>
            <p:nvPr/>
          </p:nvSpPr>
          <p:spPr>
            <a:xfrm>
              <a:off x="1796860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6A975D4B-59EC-491B-A2FF-0B53056E2DE0}"/>
                </a:ext>
              </a:extLst>
            </p:cNvPr>
            <p:cNvGrpSpPr/>
            <p:nvPr/>
          </p:nvGrpSpPr>
          <p:grpSpPr>
            <a:xfrm>
              <a:off x="764648" y="2633912"/>
              <a:ext cx="154466" cy="825561"/>
              <a:chOff x="821798" y="2633912"/>
              <a:chExt cx="154466" cy="825561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1E99C44-3D3F-4907-816D-5DDCCE94B3CD}"/>
                  </a:ext>
                </a:extLst>
              </p:cNvPr>
              <p:cNvSpPr/>
              <p:nvPr/>
            </p:nvSpPr>
            <p:spPr>
              <a:xfrm>
                <a:off x="821798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9" name="直線單箭頭接點 78">
                <a:extLst>
                  <a:ext uri="{FF2B5EF4-FFF2-40B4-BE49-F238E27FC236}">
                    <a16:creationId xmlns:a16="http://schemas.microsoft.com/office/drawing/2014/main" id="{C4D9D675-0A91-4EDE-977C-012F89901C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021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6907F24C-9BEE-4278-8F7A-8A03CE4C02A7}"/>
                </a:ext>
              </a:extLst>
            </p:cNvPr>
            <p:cNvGrpSpPr/>
            <p:nvPr/>
          </p:nvGrpSpPr>
          <p:grpSpPr>
            <a:xfrm>
              <a:off x="1104472" y="2633912"/>
              <a:ext cx="154466" cy="825561"/>
              <a:chOff x="1069744" y="2633912"/>
              <a:chExt cx="154466" cy="825561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D6552E6-E159-4624-A030-54C18597A851}"/>
                  </a:ext>
                </a:extLst>
              </p:cNvPr>
              <p:cNvSpPr/>
              <p:nvPr/>
            </p:nvSpPr>
            <p:spPr>
              <a:xfrm>
                <a:off x="1069744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C83E41EC-EB51-4DF3-B53F-E92DD07C7B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6977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8949AA72-CD57-4A94-A53D-4A63CA7BE4F2}"/>
                </a:ext>
              </a:extLst>
            </p:cNvPr>
            <p:cNvGrpSpPr/>
            <p:nvPr/>
          </p:nvGrpSpPr>
          <p:grpSpPr>
            <a:xfrm>
              <a:off x="1444296" y="2633912"/>
              <a:ext cx="154466" cy="825561"/>
              <a:chOff x="1326625" y="2633912"/>
              <a:chExt cx="154466" cy="825561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B3A15324-20AB-4DFA-A692-F045094715E3}"/>
                  </a:ext>
                </a:extLst>
              </p:cNvPr>
              <p:cNvSpPr/>
              <p:nvPr/>
            </p:nvSpPr>
            <p:spPr>
              <a:xfrm>
                <a:off x="1326625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60771D29-C6AB-4497-A41F-15F961A9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1485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2588D149-2B1F-4CC1-A917-B9ED131923E4}"/>
                </a:ext>
              </a:extLst>
            </p:cNvPr>
            <p:cNvGrpSpPr/>
            <p:nvPr/>
          </p:nvGrpSpPr>
          <p:grpSpPr>
            <a:xfrm>
              <a:off x="1784120" y="2633912"/>
              <a:ext cx="154466" cy="825561"/>
              <a:chOff x="1574570" y="2633912"/>
              <a:chExt cx="154466" cy="825561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0DE06E1E-4EA1-468E-AFB6-731401F90FF3}"/>
                  </a:ext>
                </a:extLst>
              </p:cNvPr>
              <p:cNvSpPr/>
              <p:nvPr/>
            </p:nvSpPr>
            <p:spPr>
              <a:xfrm>
                <a:off x="1574570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F4813897-2DFD-4928-8C1B-F5F67B395F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803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3296B799-9B8F-46F2-92E5-F9645BB35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49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3882FA90-F4FF-4117-B14F-8B5C90DB51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97" y="4754871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72A7ACDA-0203-42A7-87D5-5FEEA0E70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90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756DAF56-7513-4450-8F66-478A24726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608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8DA3E1C6-5B4A-40BC-B05B-D9D9BA6F2F17}"/>
              </a:ext>
            </a:extLst>
          </p:cNvPr>
          <p:cNvCxnSpPr>
            <a:cxnSpLocks/>
          </p:cNvCxnSpPr>
          <p:nvPr/>
        </p:nvCxnSpPr>
        <p:spPr>
          <a:xfrm flipV="1">
            <a:off x="3507343" y="51155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9ECB5E1C-AA4E-4A16-9B8F-FCCA0C0D083D}"/>
              </a:ext>
            </a:extLst>
          </p:cNvPr>
          <p:cNvSpPr txBox="1"/>
          <p:nvPr/>
        </p:nvSpPr>
        <p:spPr>
          <a:xfrm>
            <a:off x="3000880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44D0E34-5153-4437-8B5F-816B42B63449}"/>
              </a:ext>
            </a:extLst>
          </p:cNvPr>
          <p:cNvSpPr/>
          <p:nvPr/>
        </p:nvSpPr>
        <p:spPr>
          <a:xfrm>
            <a:off x="3387752" y="2532296"/>
            <a:ext cx="23958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F71A6B3-820B-41EB-BF06-6308246B5F08}"/>
              </a:ext>
            </a:extLst>
          </p:cNvPr>
          <p:cNvSpPr txBox="1"/>
          <p:nvPr/>
        </p:nvSpPr>
        <p:spPr>
          <a:xfrm>
            <a:off x="584200" y="5974788"/>
            <a:ext cx="161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 機器學習 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0B380EB-5473-481E-B317-A2B73B105802}"/>
              </a:ext>
            </a:extLst>
          </p:cNvPr>
          <p:cNvGrpSpPr/>
          <p:nvPr/>
        </p:nvGrpSpPr>
        <p:grpSpPr>
          <a:xfrm>
            <a:off x="3396347" y="5449828"/>
            <a:ext cx="239580" cy="720000"/>
            <a:chOff x="3445729" y="5741259"/>
            <a:chExt cx="239580" cy="720000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782F500-0E3D-4900-99CB-2A24B692856D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3C074D3E-496C-4645-8B24-A15B870BF12B}"/>
                </a:ext>
              </a:extLst>
            </p:cNvPr>
            <p:cNvSpPr/>
            <p:nvPr/>
          </p:nvSpPr>
          <p:spPr>
            <a:xfrm>
              <a:off x="3483679" y="6179621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477F085-F0BF-4C27-B871-F06EBBB4B974}"/>
              </a:ext>
            </a:extLst>
          </p:cNvPr>
          <p:cNvSpPr txBox="1"/>
          <p:nvPr/>
        </p:nvSpPr>
        <p:spPr>
          <a:xfrm>
            <a:off x="2255627" y="203376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D26CA47-4EFE-491F-ADB8-BAD9300FB309}"/>
              </a:ext>
            </a:extLst>
          </p:cNvPr>
          <p:cNvSpPr txBox="1"/>
          <p:nvPr/>
        </p:nvSpPr>
        <p:spPr>
          <a:xfrm>
            <a:off x="3174416" y="1679993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機</a:t>
            </a:r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63DE99A4-2F6A-4F15-A8A0-0B906AD4E1C6}"/>
              </a:ext>
            </a:extLst>
          </p:cNvPr>
          <p:cNvCxnSpPr>
            <a:cxnSpLocks/>
          </p:cNvCxnSpPr>
          <p:nvPr/>
        </p:nvCxnSpPr>
        <p:spPr>
          <a:xfrm flipV="1">
            <a:off x="4627593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4154746C-24BA-4971-A2DD-8981E113BE98}"/>
              </a:ext>
            </a:extLst>
          </p:cNvPr>
          <p:cNvSpPr/>
          <p:nvPr/>
        </p:nvSpPr>
        <p:spPr>
          <a:xfrm>
            <a:off x="4508002" y="2543340"/>
            <a:ext cx="23958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A62E8B8E-A6A1-4B90-9095-74FEB7F31C8F}"/>
              </a:ext>
            </a:extLst>
          </p:cNvPr>
          <p:cNvSpPr txBox="1"/>
          <p:nvPr/>
        </p:nvSpPr>
        <p:spPr>
          <a:xfrm>
            <a:off x="4112336" y="617534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</a:t>
            </a:r>
          </a:p>
        </p:txBody>
      </p: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85BB93A5-9AFE-40A7-A9A0-D08067EA2A35}"/>
              </a:ext>
            </a:extLst>
          </p:cNvPr>
          <p:cNvGrpSpPr/>
          <p:nvPr/>
        </p:nvGrpSpPr>
        <p:grpSpPr>
          <a:xfrm>
            <a:off x="4508002" y="5447076"/>
            <a:ext cx="239580" cy="720000"/>
            <a:chOff x="3445729" y="5741259"/>
            <a:chExt cx="239580" cy="72000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5E6C2689-614D-4138-9E73-23B34F0A9D22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4" name="橢圓 93">
              <a:extLst>
                <a:ext uri="{FF2B5EF4-FFF2-40B4-BE49-F238E27FC236}">
                  <a16:creationId xmlns:a16="http://schemas.microsoft.com/office/drawing/2014/main" id="{F1F35A54-2679-4F0B-A057-AD7EBE870DF3}"/>
                </a:ext>
              </a:extLst>
            </p:cNvPr>
            <p:cNvSpPr/>
            <p:nvPr/>
          </p:nvSpPr>
          <p:spPr>
            <a:xfrm>
              <a:off x="3483679" y="5963721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D5D8222C-F15D-439B-BEE6-9C1ADACF2F30}"/>
              </a:ext>
            </a:extLst>
          </p:cNvPr>
          <p:cNvCxnSpPr>
            <a:cxnSpLocks/>
          </p:cNvCxnSpPr>
          <p:nvPr/>
        </p:nvCxnSpPr>
        <p:spPr>
          <a:xfrm flipV="1">
            <a:off x="4635952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98731B2E-7168-46A4-93C9-8037DBE9DC28}"/>
              </a:ext>
            </a:extLst>
          </p:cNvPr>
          <p:cNvCxnSpPr>
            <a:cxnSpLocks/>
          </p:cNvCxnSpPr>
          <p:nvPr/>
        </p:nvCxnSpPr>
        <p:spPr>
          <a:xfrm flipV="1">
            <a:off x="5738850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F87C3CB2-7FF7-42FC-97F2-19A21759FBC8}"/>
              </a:ext>
            </a:extLst>
          </p:cNvPr>
          <p:cNvSpPr/>
          <p:nvPr/>
        </p:nvSpPr>
        <p:spPr>
          <a:xfrm>
            <a:off x="5619259" y="2543340"/>
            <a:ext cx="239580" cy="72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3BCA3B54-485C-4AD7-B362-DF6392FD5D5E}"/>
              </a:ext>
            </a:extLst>
          </p:cNvPr>
          <p:cNvSpPr txBox="1"/>
          <p:nvPr/>
        </p:nvSpPr>
        <p:spPr>
          <a:xfrm>
            <a:off x="5223792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EDDB5E50-E758-48FC-81BF-94ECA238A301}"/>
              </a:ext>
            </a:extLst>
          </p:cNvPr>
          <p:cNvGrpSpPr/>
          <p:nvPr/>
        </p:nvGrpSpPr>
        <p:grpSpPr>
          <a:xfrm>
            <a:off x="5619259" y="5447076"/>
            <a:ext cx="239580" cy="720000"/>
            <a:chOff x="3445729" y="5741259"/>
            <a:chExt cx="239580" cy="720000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72BD72D4-BECC-4D0C-B210-AAA70F02BCA9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0" name="橢圓 99">
              <a:extLst>
                <a:ext uri="{FF2B5EF4-FFF2-40B4-BE49-F238E27FC236}">
                  <a16:creationId xmlns:a16="http://schemas.microsoft.com/office/drawing/2014/main" id="{26680638-C4E1-4F89-9BEE-3A2ACED59494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15E46E5C-DC89-41FD-B4E1-613895939899}"/>
              </a:ext>
            </a:extLst>
          </p:cNvPr>
          <p:cNvCxnSpPr>
            <a:cxnSpLocks/>
          </p:cNvCxnSpPr>
          <p:nvPr/>
        </p:nvCxnSpPr>
        <p:spPr>
          <a:xfrm flipV="1">
            <a:off x="5747209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30993E4B-F92A-4B58-A8F0-5945EF9C374B}"/>
              </a:ext>
            </a:extLst>
          </p:cNvPr>
          <p:cNvCxnSpPr>
            <a:cxnSpLocks/>
          </p:cNvCxnSpPr>
          <p:nvPr/>
        </p:nvCxnSpPr>
        <p:spPr>
          <a:xfrm flipV="1">
            <a:off x="6850307" y="3322115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EF7C3C03-D48D-4E55-BB62-E74133DFA499}"/>
              </a:ext>
            </a:extLst>
          </p:cNvPr>
          <p:cNvSpPr/>
          <p:nvPr/>
        </p:nvSpPr>
        <p:spPr>
          <a:xfrm>
            <a:off x="6730716" y="2542818"/>
            <a:ext cx="239580" cy="72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B495E9B9-5BC2-40BE-A50E-B1094DFB04DA}"/>
              </a:ext>
            </a:extLst>
          </p:cNvPr>
          <p:cNvSpPr txBox="1"/>
          <p:nvPr/>
        </p:nvSpPr>
        <p:spPr>
          <a:xfrm>
            <a:off x="6335249" y="6156377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95DFDCAC-0ECE-476C-9A92-2D479FF84110}"/>
              </a:ext>
            </a:extLst>
          </p:cNvPr>
          <p:cNvGrpSpPr/>
          <p:nvPr/>
        </p:nvGrpSpPr>
        <p:grpSpPr>
          <a:xfrm>
            <a:off x="6730716" y="5446554"/>
            <a:ext cx="239580" cy="720000"/>
            <a:chOff x="3445729" y="5741259"/>
            <a:chExt cx="239580" cy="720000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D5279D96-4C41-464B-ABC5-E5AF73776904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B12F58A2-AB17-402A-84C1-12DDB2934C0A}"/>
                </a:ext>
              </a:extLst>
            </p:cNvPr>
            <p:cNvSpPr/>
            <p:nvPr/>
          </p:nvSpPr>
          <p:spPr>
            <a:xfrm>
              <a:off x="3483679" y="6137892"/>
              <a:ext cx="180000" cy="180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0991E4E9-4D75-4696-8C08-7CCD9230CA39}"/>
              </a:ext>
            </a:extLst>
          </p:cNvPr>
          <p:cNvCxnSpPr>
            <a:cxnSpLocks/>
          </p:cNvCxnSpPr>
          <p:nvPr/>
        </p:nvCxnSpPr>
        <p:spPr>
          <a:xfrm flipV="1">
            <a:off x="6858666" y="512769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0D50BFEA-0010-42FA-B408-6E2158070C07}"/>
              </a:ext>
            </a:extLst>
          </p:cNvPr>
          <p:cNvSpPr/>
          <p:nvPr/>
        </p:nvSpPr>
        <p:spPr>
          <a:xfrm>
            <a:off x="2994361" y="3824507"/>
            <a:ext cx="5520989" cy="1291009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49130EDC-1DA7-4F8F-BDEA-935B6B936226}"/>
              </a:ext>
            </a:extLst>
          </p:cNvPr>
          <p:cNvSpPr txBox="1"/>
          <p:nvPr/>
        </p:nvSpPr>
        <p:spPr>
          <a:xfrm>
            <a:off x="3364162" y="2032082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044CEC8-2854-475D-B335-A9B51D77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631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32" grpId="0"/>
      <p:bldP spid="133" grpId="0"/>
      <p:bldP spid="135" grpId="0"/>
      <p:bldP spid="136" grpId="0"/>
      <p:bldP spid="78" grpId="0" animBg="1"/>
      <p:bldP spid="89" grpId="0"/>
      <p:bldP spid="96" grpId="0" animBg="1"/>
      <p:bldP spid="97" grpId="0"/>
      <p:bldP spid="103" grpId="0" animBg="1"/>
      <p:bldP spid="104" grpId="0"/>
      <p:bldP spid="1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F60FA821-806A-418F-A0A3-8B3038E8AC70}"/>
              </a:ext>
            </a:extLst>
          </p:cNvPr>
          <p:cNvCxnSpPr>
            <a:cxnSpLocks/>
          </p:cNvCxnSpPr>
          <p:nvPr/>
        </p:nvCxnSpPr>
        <p:spPr>
          <a:xfrm flipV="1">
            <a:off x="2699990" y="198824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A9E6F3D-395C-454E-8983-4050024585D6}"/>
              </a:ext>
            </a:extLst>
          </p:cNvPr>
          <p:cNvSpPr txBox="1"/>
          <p:nvPr/>
        </p:nvSpPr>
        <p:spPr>
          <a:xfrm>
            <a:off x="2352549" y="1623583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D183CAA4-109C-4E34-A728-1DA133B694E3}"/>
              </a:ext>
            </a:extLst>
          </p:cNvPr>
          <p:cNvCxnSpPr>
            <a:cxnSpLocks/>
          </p:cNvCxnSpPr>
          <p:nvPr/>
        </p:nvCxnSpPr>
        <p:spPr>
          <a:xfrm flipV="1">
            <a:off x="3793007" y="198411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77522607-6E9F-40D7-8761-9F7C7772EC6C}"/>
              </a:ext>
            </a:extLst>
          </p:cNvPr>
          <p:cNvSpPr txBox="1"/>
          <p:nvPr/>
        </p:nvSpPr>
        <p:spPr>
          <a:xfrm>
            <a:off x="2526777" y="1973226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EDE99B48-B34E-40AD-82E0-2CED59AA7DE6}"/>
              </a:ext>
            </a:extLst>
          </p:cNvPr>
          <p:cNvSpPr txBox="1"/>
          <p:nvPr/>
        </p:nvSpPr>
        <p:spPr>
          <a:xfrm>
            <a:off x="3445566" y="1619454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B95E0B07-CED3-4961-B8F2-71F7627BF6EF}"/>
              </a:ext>
            </a:extLst>
          </p:cNvPr>
          <p:cNvCxnSpPr>
            <a:cxnSpLocks/>
          </p:cNvCxnSpPr>
          <p:nvPr/>
        </p:nvCxnSpPr>
        <p:spPr>
          <a:xfrm flipV="1">
            <a:off x="4932051" y="1979525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66FFDD19-346D-4973-8DFD-A8CDFB2D60AA}"/>
              </a:ext>
            </a:extLst>
          </p:cNvPr>
          <p:cNvSpPr txBox="1"/>
          <p:nvPr/>
        </p:nvSpPr>
        <p:spPr>
          <a:xfrm>
            <a:off x="3665821" y="1968634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101BE88-50A0-4BA5-962D-E490B62CF696}"/>
              </a:ext>
            </a:extLst>
          </p:cNvPr>
          <p:cNvSpPr txBox="1"/>
          <p:nvPr/>
        </p:nvSpPr>
        <p:spPr>
          <a:xfrm>
            <a:off x="4584610" y="1614862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習</a:t>
            </a:r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A2D64B85-D5DD-4AA3-9EE7-6FBAA851D8F8}"/>
              </a:ext>
            </a:extLst>
          </p:cNvPr>
          <p:cNvCxnSpPr>
            <a:cxnSpLocks/>
          </p:cNvCxnSpPr>
          <p:nvPr/>
        </p:nvCxnSpPr>
        <p:spPr>
          <a:xfrm flipV="1">
            <a:off x="1591455" y="1989929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D5E1B36A-63E9-4B26-90AB-6D6EFA1BCF96}"/>
              </a:ext>
            </a:extLst>
          </p:cNvPr>
          <p:cNvSpPr txBox="1"/>
          <p:nvPr/>
        </p:nvSpPr>
        <p:spPr>
          <a:xfrm>
            <a:off x="325225" y="1979038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140356C2-2CC2-49ED-ABE1-961C121500EB}"/>
              </a:ext>
            </a:extLst>
          </p:cNvPr>
          <p:cNvSpPr txBox="1"/>
          <p:nvPr/>
        </p:nvSpPr>
        <p:spPr>
          <a:xfrm>
            <a:off x="1244014" y="1625266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機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C1987D25-DEBE-45F1-A706-E539B7ECCA8A}"/>
              </a:ext>
            </a:extLst>
          </p:cNvPr>
          <p:cNvSpPr txBox="1"/>
          <p:nvPr/>
        </p:nvSpPr>
        <p:spPr>
          <a:xfrm>
            <a:off x="1433760" y="197735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CCDE2C7-169A-4081-9E9A-515B74499C59}"/>
              </a:ext>
            </a:extLst>
          </p:cNvPr>
          <p:cNvGrpSpPr/>
          <p:nvPr/>
        </p:nvGrpSpPr>
        <p:grpSpPr>
          <a:xfrm>
            <a:off x="1062089" y="2506989"/>
            <a:ext cx="1030514" cy="3993935"/>
            <a:chOff x="3000880" y="2532296"/>
            <a:chExt cx="1030514" cy="3993935"/>
          </a:xfrm>
        </p:grpSpPr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77CBCEBD-75DA-43C9-8246-F8A56DA659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7343" y="3311593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>
              <a:extLst>
                <a:ext uri="{FF2B5EF4-FFF2-40B4-BE49-F238E27FC236}">
                  <a16:creationId xmlns:a16="http://schemas.microsoft.com/office/drawing/2014/main" id="{8DA3E1C6-5B4A-40BC-B05B-D9D9BA6F2F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0043" y="5115516"/>
              <a:ext cx="0" cy="3335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9ECB5E1C-AA4E-4A16-9B8F-FCCA0C0D083D}"/>
                </a:ext>
              </a:extLst>
            </p:cNvPr>
            <p:cNvSpPr txBox="1"/>
            <p:nvPr/>
          </p:nvSpPr>
          <p:spPr>
            <a:xfrm>
              <a:off x="3000880" y="6156899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START</a:t>
              </a:r>
              <a:endParaRPr lang="zh-TW" altLang="en-US" dirty="0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E44D0E34-5153-4437-8B5F-816B42B63449}"/>
                </a:ext>
              </a:extLst>
            </p:cNvPr>
            <p:cNvSpPr/>
            <p:nvPr/>
          </p:nvSpPr>
          <p:spPr>
            <a:xfrm>
              <a:off x="3387752" y="2532296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A0B380EB-5473-481E-B317-A2B73B105802}"/>
                </a:ext>
              </a:extLst>
            </p:cNvPr>
            <p:cNvGrpSpPr/>
            <p:nvPr/>
          </p:nvGrpSpPr>
          <p:grpSpPr>
            <a:xfrm>
              <a:off x="3396347" y="5449828"/>
              <a:ext cx="239580" cy="720000"/>
              <a:chOff x="3445729" y="5741259"/>
              <a:chExt cx="239580" cy="720000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C782F500-0E3D-4900-99CB-2A24B692856D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3C074D3E-496C-4645-8B24-A15B870BF12B}"/>
                  </a:ext>
                </a:extLst>
              </p:cNvPr>
              <p:cNvSpPr/>
              <p:nvPr/>
            </p:nvSpPr>
            <p:spPr>
              <a:xfrm>
                <a:off x="3483679" y="617962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E895BD51-9DED-41FF-967F-8E3A3A3E58A9}"/>
              </a:ext>
            </a:extLst>
          </p:cNvPr>
          <p:cNvGrpSpPr/>
          <p:nvPr/>
        </p:nvGrpSpPr>
        <p:grpSpPr>
          <a:xfrm>
            <a:off x="2173545" y="2518033"/>
            <a:ext cx="1030514" cy="4001341"/>
            <a:chOff x="4142089" y="2543340"/>
            <a:chExt cx="1030514" cy="4001341"/>
          </a:xfrm>
        </p:grpSpPr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C07B6B52-ACC0-4067-AA4A-53CD5194D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7346" y="3322637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34051E4D-87B6-4CDC-9AFE-DC264C562675}"/>
                </a:ext>
              </a:extLst>
            </p:cNvPr>
            <p:cNvSpPr/>
            <p:nvPr/>
          </p:nvSpPr>
          <p:spPr>
            <a:xfrm>
              <a:off x="4537755" y="2543340"/>
              <a:ext cx="239580" cy="72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5A16ACAF-8D45-46D8-A000-03A7746FB5B9}"/>
                </a:ext>
              </a:extLst>
            </p:cNvPr>
            <p:cNvSpPr txBox="1"/>
            <p:nvPr/>
          </p:nvSpPr>
          <p:spPr>
            <a:xfrm>
              <a:off x="4142089" y="6175349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機</a:t>
              </a:r>
            </a:p>
          </p:txBody>
        </p: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F3510B88-FCFD-4AEA-99B7-AEEC37CFA739}"/>
                </a:ext>
              </a:extLst>
            </p:cNvPr>
            <p:cNvGrpSpPr/>
            <p:nvPr/>
          </p:nvGrpSpPr>
          <p:grpSpPr>
            <a:xfrm>
              <a:off x="4537755" y="5447076"/>
              <a:ext cx="239580" cy="720000"/>
              <a:chOff x="3445729" y="5741259"/>
              <a:chExt cx="239580" cy="720000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7946940D-A4FB-4BA4-9101-ACF1B68BE370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E708E9E8-DFA1-4559-B80A-6D4A514BEA23}"/>
                  </a:ext>
                </a:extLst>
              </p:cNvPr>
              <p:cNvSpPr/>
              <p:nvPr/>
            </p:nvSpPr>
            <p:spPr>
              <a:xfrm>
                <a:off x="3483679" y="5963721"/>
                <a:ext cx="180000" cy="180000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FA616149-0429-4851-AFDF-BBA293E83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5705" y="5128216"/>
              <a:ext cx="0" cy="3335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31500AB3-F5DE-4698-BB7B-7D1DFC50571D}"/>
              </a:ext>
            </a:extLst>
          </p:cNvPr>
          <p:cNvCxnSpPr>
            <a:cxnSpLocks/>
          </p:cNvCxnSpPr>
          <p:nvPr/>
        </p:nvCxnSpPr>
        <p:spPr>
          <a:xfrm flipV="1">
            <a:off x="3800059" y="3297330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1653B8B0-C1CF-4E4D-AC9D-8ED172601D30}"/>
              </a:ext>
            </a:extLst>
          </p:cNvPr>
          <p:cNvSpPr/>
          <p:nvPr/>
        </p:nvSpPr>
        <p:spPr>
          <a:xfrm>
            <a:off x="3680468" y="2518033"/>
            <a:ext cx="239580" cy="72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6C6E69FB-8A6A-478E-8970-5CFC77F569A3}"/>
              </a:ext>
            </a:extLst>
          </p:cNvPr>
          <p:cNvSpPr txBox="1"/>
          <p:nvPr/>
        </p:nvSpPr>
        <p:spPr>
          <a:xfrm>
            <a:off x="3285001" y="6131592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器</a:t>
            </a:r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93636030-738C-4A61-B0C6-544B544CF244}"/>
              </a:ext>
            </a:extLst>
          </p:cNvPr>
          <p:cNvGrpSpPr/>
          <p:nvPr/>
        </p:nvGrpSpPr>
        <p:grpSpPr>
          <a:xfrm>
            <a:off x="3680468" y="5421769"/>
            <a:ext cx="239580" cy="720000"/>
            <a:chOff x="3445729" y="5741259"/>
            <a:chExt cx="239580" cy="720000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EDC28C9F-ECAE-42C4-8E87-C3DC4BD84D72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橢圓 100">
              <a:extLst>
                <a:ext uri="{FF2B5EF4-FFF2-40B4-BE49-F238E27FC236}">
                  <a16:creationId xmlns:a16="http://schemas.microsoft.com/office/drawing/2014/main" id="{BBEE436A-BD0D-497B-86A1-BD4B4E42F40E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0055B397-6002-4F18-89ED-CAE6C5DBBD4B}"/>
              </a:ext>
            </a:extLst>
          </p:cNvPr>
          <p:cNvCxnSpPr>
            <a:cxnSpLocks/>
          </p:cNvCxnSpPr>
          <p:nvPr/>
        </p:nvCxnSpPr>
        <p:spPr>
          <a:xfrm flipV="1">
            <a:off x="3808418" y="5102909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A12D4E4F-8ABD-48E5-8348-EFE2B1FCAB42}"/>
              </a:ext>
            </a:extLst>
          </p:cNvPr>
          <p:cNvCxnSpPr>
            <a:cxnSpLocks/>
          </p:cNvCxnSpPr>
          <p:nvPr/>
        </p:nvCxnSpPr>
        <p:spPr>
          <a:xfrm flipV="1">
            <a:off x="4911516" y="3296808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>
            <a:extLst>
              <a:ext uri="{FF2B5EF4-FFF2-40B4-BE49-F238E27FC236}">
                <a16:creationId xmlns:a16="http://schemas.microsoft.com/office/drawing/2014/main" id="{9ED1C7C9-4B4D-4FD0-9197-5C18695F5003}"/>
              </a:ext>
            </a:extLst>
          </p:cNvPr>
          <p:cNvSpPr/>
          <p:nvPr/>
        </p:nvSpPr>
        <p:spPr>
          <a:xfrm>
            <a:off x="4791925" y="2517511"/>
            <a:ext cx="239580" cy="72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6F4A0650-963F-4958-979A-C1CB9E1DDD09}"/>
              </a:ext>
            </a:extLst>
          </p:cNvPr>
          <p:cNvSpPr txBox="1"/>
          <p:nvPr/>
        </p:nvSpPr>
        <p:spPr>
          <a:xfrm>
            <a:off x="4396458" y="6131070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學</a:t>
            </a:r>
          </a:p>
        </p:txBody>
      </p: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C55DB388-B758-43EA-869E-5D0CDE606EFD}"/>
              </a:ext>
            </a:extLst>
          </p:cNvPr>
          <p:cNvGrpSpPr/>
          <p:nvPr/>
        </p:nvGrpSpPr>
        <p:grpSpPr>
          <a:xfrm>
            <a:off x="4791925" y="5421247"/>
            <a:ext cx="239580" cy="720000"/>
            <a:chOff x="3445729" y="5741259"/>
            <a:chExt cx="239580" cy="720000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4478F170-C7F4-4152-B92C-9C8BC9B21DA1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5D39199-C3BB-4DBC-A05A-13659717CEB5}"/>
                </a:ext>
              </a:extLst>
            </p:cNvPr>
            <p:cNvSpPr/>
            <p:nvPr/>
          </p:nvSpPr>
          <p:spPr>
            <a:xfrm>
              <a:off x="3483679" y="6137892"/>
              <a:ext cx="180000" cy="180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4C1264C2-AFBE-4084-8BDB-BC9D37F88325}"/>
              </a:ext>
            </a:extLst>
          </p:cNvPr>
          <p:cNvCxnSpPr>
            <a:cxnSpLocks/>
          </p:cNvCxnSpPr>
          <p:nvPr/>
        </p:nvCxnSpPr>
        <p:spPr>
          <a:xfrm flipV="1">
            <a:off x="4919875" y="5102387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0D50BFEA-0010-42FA-B408-6E2158070C07}"/>
              </a:ext>
            </a:extLst>
          </p:cNvPr>
          <p:cNvSpPr/>
          <p:nvPr/>
        </p:nvSpPr>
        <p:spPr>
          <a:xfrm>
            <a:off x="1055571" y="3799200"/>
            <a:ext cx="4248268" cy="1291009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AFCCBAC-2557-4573-8611-5ECFF0C48965}"/>
              </a:ext>
            </a:extLst>
          </p:cNvPr>
          <p:cNvSpPr txBox="1"/>
          <p:nvPr/>
        </p:nvSpPr>
        <p:spPr>
          <a:xfrm>
            <a:off x="1178704" y="989724"/>
            <a:ext cx="424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ignore the input from the encoder here 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9" name="圖片 88">
            <a:extLst>
              <a:ext uri="{FF2B5EF4-FFF2-40B4-BE49-F238E27FC236}">
                <a16:creationId xmlns:a16="http://schemas.microsoft.com/office/drawing/2014/main" id="{5CC1819D-8222-46AA-BFDD-C7EA25BC5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977" y="246402"/>
            <a:ext cx="2185822" cy="6365195"/>
          </a:xfrm>
          <a:prstGeom prst="rect">
            <a:avLst/>
          </a:prstGeom>
        </p:spPr>
      </p:pic>
      <p:sp>
        <p:nvSpPr>
          <p:cNvPr id="125" name="左大括弧 124">
            <a:extLst>
              <a:ext uri="{FF2B5EF4-FFF2-40B4-BE49-F238E27FC236}">
                <a16:creationId xmlns:a16="http://schemas.microsoft.com/office/drawing/2014/main" id="{6E9EFF13-91E6-454F-A15F-D6680BB17E93}"/>
              </a:ext>
            </a:extLst>
          </p:cNvPr>
          <p:cNvSpPr/>
          <p:nvPr/>
        </p:nvSpPr>
        <p:spPr>
          <a:xfrm>
            <a:off x="5407532" y="246402"/>
            <a:ext cx="939244" cy="6314582"/>
          </a:xfrm>
          <a:prstGeom prst="leftBrace">
            <a:avLst>
              <a:gd name="adj1" fmla="val 8333"/>
              <a:gd name="adj2" fmla="val 6670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67B4D9D-1761-4253-9B8F-15D9C04CF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420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F8DE5B2-84C3-4134-8170-3CB766A18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406" y="210347"/>
            <a:ext cx="2211404" cy="6439691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4B60817A-9F30-477E-8A98-4D65FED4575C}"/>
              </a:ext>
            </a:extLst>
          </p:cNvPr>
          <p:cNvSpPr/>
          <p:nvPr/>
        </p:nvSpPr>
        <p:spPr>
          <a:xfrm>
            <a:off x="5112520" y="2575269"/>
            <a:ext cx="1379308" cy="101208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243144A-BB9D-4398-B1C3-A2BDE5816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799" y="2645025"/>
            <a:ext cx="2050123" cy="376907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EB9EE5E-D098-476F-8D63-3FC40D897B85}"/>
              </a:ext>
            </a:extLst>
          </p:cNvPr>
          <p:cNvSpPr txBox="1"/>
          <p:nvPr/>
        </p:nvSpPr>
        <p:spPr>
          <a:xfrm>
            <a:off x="974087" y="5700714"/>
            <a:ext cx="167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Encoder</a:t>
            </a:r>
            <a:endParaRPr lang="zh-TW" altLang="en-US" sz="2800" b="1" i="1" u="sng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F27DAFD-2A73-4DA9-9D83-4CA90B612D0E}"/>
              </a:ext>
            </a:extLst>
          </p:cNvPr>
          <p:cNvSpPr txBox="1"/>
          <p:nvPr/>
        </p:nvSpPr>
        <p:spPr>
          <a:xfrm>
            <a:off x="6812604" y="5678483"/>
            <a:ext cx="167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Decoder</a:t>
            </a:r>
            <a:endParaRPr lang="zh-TW" altLang="en-US" sz="2800" b="1" i="1" u="sng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C974E93-C3BD-4438-8E35-3E7444D61F8B}"/>
              </a:ext>
            </a:extLst>
          </p:cNvPr>
          <p:cNvSpPr/>
          <p:nvPr/>
        </p:nvSpPr>
        <p:spPr>
          <a:xfrm>
            <a:off x="5314949" y="3895728"/>
            <a:ext cx="728663" cy="1762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3BE1C13-5AE0-4EDA-AA13-0C7B41224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65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E2231850-DB69-43BD-9E44-F816DED49FD7}"/>
              </a:ext>
            </a:extLst>
          </p:cNvPr>
          <p:cNvSpPr/>
          <p:nvPr/>
        </p:nvSpPr>
        <p:spPr>
          <a:xfrm>
            <a:off x="265075" y="75338"/>
            <a:ext cx="2522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Self-attention</a:t>
            </a:r>
            <a:endParaRPr lang="zh-TW" altLang="en-US" sz="3200" b="1" i="1" u="sng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CE2B86E-F743-414B-92E4-90C89AB12F1B}"/>
              </a:ext>
            </a:extLst>
          </p:cNvPr>
          <p:cNvSpPr/>
          <p:nvPr/>
        </p:nvSpPr>
        <p:spPr>
          <a:xfrm>
            <a:off x="1066278" y="4874027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7329AA9-D8FD-4FAC-9977-11B29AE4DC05}"/>
              </a:ext>
            </a:extLst>
          </p:cNvPr>
          <p:cNvSpPr/>
          <p:nvPr/>
        </p:nvSpPr>
        <p:spPr>
          <a:xfrm>
            <a:off x="3342069" y="487402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1D9B28F-03D6-4D76-8663-D1D3A055E246}"/>
              </a:ext>
            </a:extLst>
          </p:cNvPr>
          <p:cNvSpPr/>
          <p:nvPr/>
        </p:nvSpPr>
        <p:spPr>
          <a:xfrm>
            <a:off x="5574394" y="488889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70B9706-0970-4DF2-912A-F82EBE603CB2}"/>
              </a:ext>
            </a:extLst>
          </p:cNvPr>
          <p:cNvSpPr/>
          <p:nvPr/>
        </p:nvSpPr>
        <p:spPr>
          <a:xfrm>
            <a:off x="7825858" y="4905697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8FAB9509-004F-447B-A522-D5E1CA40E1D3}"/>
                  </a:ext>
                </a:extLst>
              </p:cNvPr>
              <p:cNvSpPr txBox="1"/>
              <p:nvPr/>
            </p:nvSpPr>
            <p:spPr>
              <a:xfrm>
                <a:off x="7726840" y="4960970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8FAB9509-004F-447B-A522-D5E1CA40E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840" y="4960970"/>
                <a:ext cx="715161" cy="468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883CA45-E29A-4C5F-9F96-977CF6CF9AEC}"/>
                  </a:ext>
                </a:extLst>
              </p:cNvPr>
              <p:cNvSpPr txBox="1"/>
              <p:nvPr/>
            </p:nvSpPr>
            <p:spPr>
              <a:xfrm>
                <a:off x="5479166" y="4949897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883CA45-E29A-4C5F-9F96-977CF6CF9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66" y="4949897"/>
                <a:ext cx="715161" cy="47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83E7730C-598A-49C4-A742-F1F2CE7BD8AE}"/>
                  </a:ext>
                </a:extLst>
              </p:cNvPr>
              <p:cNvSpPr txBox="1"/>
              <p:nvPr/>
            </p:nvSpPr>
            <p:spPr>
              <a:xfrm>
                <a:off x="3266911" y="4949897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83E7730C-598A-49C4-A742-F1F2CE7BD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11" y="4949897"/>
                <a:ext cx="715161" cy="47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0DDB1BD8-2005-486D-AE0B-B41F344F6586}"/>
                  </a:ext>
                </a:extLst>
              </p:cNvPr>
              <p:cNvSpPr txBox="1"/>
              <p:nvPr/>
            </p:nvSpPr>
            <p:spPr>
              <a:xfrm>
                <a:off x="973803" y="4942431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0DDB1BD8-2005-486D-AE0B-B41F344F6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03" y="4942431"/>
                <a:ext cx="715161" cy="47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D119A153-93C5-430A-B78B-A68B14B94318}"/>
              </a:ext>
            </a:extLst>
          </p:cNvPr>
          <p:cNvSpPr/>
          <p:nvPr/>
        </p:nvSpPr>
        <p:spPr>
          <a:xfrm>
            <a:off x="1052210" y="1028713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5EAA158-2651-42F3-9DBD-56E011D1DB9E}"/>
              </a:ext>
            </a:extLst>
          </p:cNvPr>
          <p:cNvSpPr/>
          <p:nvPr/>
        </p:nvSpPr>
        <p:spPr>
          <a:xfrm>
            <a:off x="3328001" y="102871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B572C23-6D54-4093-8C6C-BB39E5A5D8A1}"/>
              </a:ext>
            </a:extLst>
          </p:cNvPr>
          <p:cNvSpPr/>
          <p:nvPr/>
        </p:nvSpPr>
        <p:spPr>
          <a:xfrm>
            <a:off x="5560326" y="104358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5C79123-7841-4C41-83A2-1153987FF191}"/>
              </a:ext>
            </a:extLst>
          </p:cNvPr>
          <p:cNvSpPr/>
          <p:nvPr/>
        </p:nvSpPr>
        <p:spPr>
          <a:xfrm>
            <a:off x="7811790" y="1060383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165A32F-D888-4035-8B32-E411A59639F2}"/>
                  </a:ext>
                </a:extLst>
              </p:cNvPr>
              <p:cNvSpPr txBox="1"/>
              <p:nvPr/>
            </p:nvSpPr>
            <p:spPr>
              <a:xfrm>
                <a:off x="7712772" y="1115656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165A32F-D888-4035-8B32-E411A5963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772" y="1115656"/>
                <a:ext cx="715161" cy="4689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6B8B59A5-A5E0-4019-9A81-3C39E293B103}"/>
                  </a:ext>
                </a:extLst>
              </p:cNvPr>
              <p:cNvSpPr txBox="1"/>
              <p:nvPr/>
            </p:nvSpPr>
            <p:spPr>
              <a:xfrm>
                <a:off x="5465098" y="1104583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6B8B59A5-A5E0-4019-9A81-3C39E293B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098" y="1104583"/>
                <a:ext cx="715161" cy="47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FE6F2BF-4D4F-4F80-85EB-8A06B4DA0708}"/>
                  </a:ext>
                </a:extLst>
              </p:cNvPr>
              <p:cNvSpPr txBox="1"/>
              <p:nvPr/>
            </p:nvSpPr>
            <p:spPr>
              <a:xfrm>
                <a:off x="3252843" y="1104583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FE6F2BF-4D4F-4F80-85EB-8A06B4DA0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843" y="1104583"/>
                <a:ext cx="715161" cy="47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8B8F5BBD-3951-4EC7-835E-C6E258F64F2F}"/>
                  </a:ext>
                </a:extLst>
              </p:cNvPr>
              <p:cNvSpPr txBox="1"/>
              <p:nvPr/>
            </p:nvSpPr>
            <p:spPr>
              <a:xfrm>
                <a:off x="959735" y="1097117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8B8F5BBD-3951-4EC7-835E-C6E258F64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35" y="1097117"/>
                <a:ext cx="715161" cy="47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5D1166AA-2DE9-4893-8834-FEEA5522CEA4}"/>
              </a:ext>
            </a:extLst>
          </p:cNvPr>
          <p:cNvSpPr/>
          <p:nvPr/>
        </p:nvSpPr>
        <p:spPr>
          <a:xfrm>
            <a:off x="618983" y="2082019"/>
            <a:ext cx="8074850" cy="2409106"/>
          </a:xfrm>
          <a:prstGeom prst="roundRect">
            <a:avLst/>
          </a:prstGeom>
          <a:blipFill>
            <a:blip r:embed="rId11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37714469-FC43-493B-AF84-CD689DB6F93B}"/>
              </a:ext>
            </a:extLst>
          </p:cNvPr>
          <p:cNvCxnSpPr>
            <a:cxnSpLocks/>
          </p:cNvCxnSpPr>
          <p:nvPr/>
        </p:nvCxnSpPr>
        <p:spPr>
          <a:xfrm flipH="1" flipV="1">
            <a:off x="1307728" y="4469611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AF6C92A1-AC2F-4D3D-87B6-B8E91F171428}"/>
              </a:ext>
            </a:extLst>
          </p:cNvPr>
          <p:cNvCxnSpPr>
            <a:cxnSpLocks/>
          </p:cNvCxnSpPr>
          <p:nvPr/>
        </p:nvCxnSpPr>
        <p:spPr>
          <a:xfrm flipH="1" flipV="1">
            <a:off x="3607800" y="4469611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C223437F-B76B-4D6D-B87A-BFD4379406A6}"/>
              </a:ext>
            </a:extLst>
          </p:cNvPr>
          <p:cNvCxnSpPr>
            <a:cxnSpLocks/>
          </p:cNvCxnSpPr>
          <p:nvPr/>
        </p:nvCxnSpPr>
        <p:spPr>
          <a:xfrm flipH="1" flipV="1">
            <a:off x="5824460" y="4522796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2F6AC61-235A-482B-845A-EAB0400B0D56}"/>
              </a:ext>
            </a:extLst>
          </p:cNvPr>
          <p:cNvCxnSpPr>
            <a:cxnSpLocks/>
          </p:cNvCxnSpPr>
          <p:nvPr/>
        </p:nvCxnSpPr>
        <p:spPr>
          <a:xfrm flipH="1" flipV="1">
            <a:off x="8055203" y="4522796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F72241BB-C520-48FA-A8EF-06BECD92F11E}"/>
              </a:ext>
            </a:extLst>
          </p:cNvPr>
          <p:cNvGrpSpPr/>
          <p:nvPr/>
        </p:nvGrpSpPr>
        <p:grpSpPr>
          <a:xfrm>
            <a:off x="1282670" y="1654217"/>
            <a:ext cx="6747475" cy="436086"/>
            <a:chOff x="1460128" y="4622011"/>
            <a:chExt cx="6747475" cy="436086"/>
          </a:xfrm>
        </p:grpSpPr>
        <p:cxnSp>
          <p:nvCxnSpPr>
            <p:cNvPr id="76" name="直線單箭頭接點 75">
              <a:extLst>
                <a:ext uri="{FF2B5EF4-FFF2-40B4-BE49-F238E27FC236}">
                  <a16:creationId xmlns:a16="http://schemas.microsoft.com/office/drawing/2014/main" id="{8CF6E6CA-1692-4A9F-BB83-6FE7C782B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60128" y="4622011"/>
              <a:ext cx="0" cy="3829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>
              <a:extLst>
                <a:ext uri="{FF2B5EF4-FFF2-40B4-BE49-F238E27FC236}">
                  <a16:creationId xmlns:a16="http://schemas.microsoft.com/office/drawing/2014/main" id="{A2A34BA2-1246-4413-A21B-27E37150F5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60200" y="4622011"/>
              <a:ext cx="0" cy="3829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>
              <a:extLst>
                <a:ext uri="{FF2B5EF4-FFF2-40B4-BE49-F238E27FC236}">
                  <a16:creationId xmlns:a16="http://schemas.microsoft.com/office/drawing/2014/main" id="{02B12CD8-3239-432A-B085-A257677A14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76860" y="4675196"/>
              <a:ext cx="0" cy="3829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>
              <a:extLst>
                <a:ext uri="{FF2B5EF4-FFF2-40B4-BE49-F238E27FC236}">
                  <a16:creationId xmlns:a16="http://schemas.microsoft.com/office/drawing/2014/main" id="{445E94BE-1DAE-4BD5-8955-800F0EA6C3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07603" y="4675196"/>
              <a:ext cx="0" cy="3829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F66A894F-653C-4E12-A16F-1215E9C67519}"/>
              </a:ext>
            </a:extLst>
          </p:cNvPr>
          <p:cNvCxnSpPr>
            <a:cxnSpLocks/>
          </p:cNvCxnSpPr>
          <p:nvPr/>
        </p:nvCxnSpPr>
        <p:spPr>
          <a:xfrm flipH="1" flipV="1">
            <a:off x="1275539" y="2149428"/>
            <a:ext cx="0" cy="232018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01F61AD9-4286-49F2-8C67-0CBC7E247491}"/>
              </a:ext>
            </a:extLst>
          </p:cNvPr>
          <p:cNvCxnSpPr>
            <a:cxnSpLocks/>
          </p:cNvCxnSpPr>
          <p:nvPr/>
        </p:nvCxnSpPr>
        <p:spPr>
          <a:xfrm flipH="1" flipV="1">
            <a:off x="1391141" y="2164298"/>
            <a:ext cx="2183506" cy="230531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191D55B-A67F-4DE0-A325-CC553444DD5F}"/>
              </a:ext>
            </a:extLst>
          </p:cNvPr>
          <p:cNvCxnSpPr>
            <a:cxnSpLocks/>
          </p:cNvCxnSpPr>
          <p:nvPr/>
        </p:nvCxnSpPr>
        <p:spPr>
          <a:xfrm flipH="1" flipV="1">
            <a:off x="1513876" y="2164298"/>
            <a:ext cx="4277430" cy="232682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E2FCA6C7-5F83-4804-995D-8CE67676C9D9}"/>
              </a:ext>
            </a:extLst>
          </p:cNvPr>
          <p:cNvCxnSpPr>
            <a:cxnSpLocks/>
          </p:cNvCxnSpPr>
          <p:nvPr/>
        </p:nvCxnSpPr>
        <p:spPr>
          <a:xfrm flipH="1" flipV="1">
            <a:off x="1688964" y="2149428"/>
            <a:ext cx="6381388" cy="231342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E8A9EE1C-441E-4622-B4B2-8BF998AC0550}"/>
              </a:ext>
            </a:extLst>
          </p:cNvPr>
          <p:cNvCxnSpPr>
            <a:cxnSpLocks/>
          </p:cNvCxnSpPr>
          <p:nvPr/>
        </p:nvCxnSpPr>
        <p:spPr>
          <a:xfrm flipH="1" flipV="1">
            <a:off x="3566647" y="2146048"/>
            <a:ext cx="0" cy="232018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2DF6822A-E3CE-441B-9AF0-AFDF33172C32}"/>
              </a:ext>
            </a:extLst>
          </p:cNvPr>
          <p:cNvCxnSpPr>
            <a:cxnSpLocks/>
          </p:cNvCxnSpPr>
          <p:nvPr/>
        </p:nvCxnSpPr>
        <p:spPr>
          <a:xfrm flipH="1" flipV="1">
            <a:off x="5812957" y="2142670"/>
            <a:ext cx="0" cy="232018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D8D025A7-DECE-4A32-9D02-04A2A2B117F5}"/>
              </a:ext>
            </a:extLst>
          </p:cNvPr>
          <p:cNvCxnSpPr>
            <a:cxnSpLocks/>
          </p:cNvCxnSpPr>
          <p:nvPr/>
        </p:nvCxnSpPr>
        <p:spPr>
          <a:xfrm flipH="1" flipV="1">
            <a:off x="8044366" y="2142669"/>
            <a:ext cx="0" cy="232018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A44960EF-8D61-4BFA-B6DC-42C57B994B98}"/>
              </a:ext>
            </a:extLst>
          </p:cNvPr>
          <p:cNvCxnSpPr>
            <a:cxnSpLocks/>
          </p:cNvCxnSpPr>
          <p:nvPr/>
        </p:nvCxnSpPr>
        <p:spPr>
          <a:xfrm flipV="1">
            <a:off x="1339917" y="2149429"/>
            <a:ext cx="2167031" cy="231342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E7E7D47E-8DB3-408C-AFF5-CAA1100F8B57}"/>
              </a:ext>
            </a:extLst>
          </p:cNvPr>
          <p:cNvCxnSpPr>
            <a:cxnSpLocks/>
          </p:cNvCxnSpPr>
          <p:nvPr/>
        </p:nvCxnSpPr>
        <p:spPr>
          <a:xfrm flipH="1" flipV="1">
            <a:off x="3638127" y="2164297"/>
            <a:ext cx="2147321" cy="228380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C5DB8BB9-9C95-46C6-AA9F-341DC08D3C2F}"/>
              </a:ext>
            </a:extLst>
          </p:cNvPr>
          <p:cNvCxnSpPr>
            <a:cxnSpLocks/>
          </p:cNvCxnSpPr>
          <p:nvPr/>
        </p:nvCxnSpPr>
        <p:spPr>
          <a:xfrm flipH="1" flipV="1">
            <a:off x="3713095" y="2156832"/>
            <a:ext cx="4331271" cy="230602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92D104B1-3F88-42CF-B0E6-2A5F6670A2BF}"/>
              </a:ext>
            </a:extLst>
          </p:cNvPr>
          <p:cNvCxnSpPr>
            <a:cxnSpLocks/>
          </p:cNvCxnSpPr>
          <p:nvPr/>
        </p:nvCxnSpPr>
        <p:spPr>
          <a:xfrm flipH="1" flipV="1">
            <a:off x="5865755" y="2134504"/>
            <a:ext cx="2189448" cy="231359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D99073EE-BBC6-4592-832B-891D5E450753}"/>
              </a:ext>
            </a:extLst>
          </p:cNvPr>
          <p:cNvCxnSpPr>
            <a:cxnSpLocks/>
          </p:cNvCxnSpPr>
          <p:nvPr/>
        </p:nvCxnSpPr>
        <p:spPr>
          <a:xfrm flipV="1">
            <a:off x="3588299" y="2139292"/>
            <a:ext cx="2176602" cy="233031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E411756A-88FE-4C21-8700-F8F045CBA0C9}"/>
              </a:ext>
            </a:extLst>
          </p:cNvPr>
          <p:cNvCxnSpPr>
            <a:cxnSpLocks/>
          </p:cNvCxnSpPr>
          <p:nvPr/>
        </p:nvCxnSpPr>
        <p:spPr>
          <a:xfrm flipV="1">
            <a:off x="1339917" y="2139292"/>
            <a:ext cx="4320640" cy="233778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F4FAF98-3CE8-4F0B-9CC8-8FB8F9B88823}"/>
              </a:ext>
            </a:extLst>
          </p:cNvPr>
          <p:cNvCxnSpPr>
            <a:cxnSpLocks/>
          </p:cNvCxnSpPr>
          <p:nvPr/>
        </p:nvCxnSpPr>
        <p:spPr>
          <a:xfrm flipV="1">
            <a:off x="1281743" y="2156832"/>
            <a:ext cx="6522340" cy="233429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91BFC780-42D4-4471-B870-D96C78923FA5}"/>
              </a:ext>
            </a:extLst>
          </p:cNvPr>
          <p:cNvCxnSpPr>
            <a:cxnSpLocks/>
          </p:cNvCxnSpPr>
          <p:nvPr/>
        </p:nvCxnSpPr>
        <p:spPr>
          <a:xfrm flipV="1">
            <a:off x="3588299" y="2181099"/>
            <a:ext cx="4298988" cy="229526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4B7EC517-B06E-476C-BE80-0D939FB375BC}"/>
              </a:ext>
            </a:extLst>
          </p:cNvPr>
          <p:cNvCxnSpPr>
            <a:cxnSpLocks/>
          </p:cNvCxnSpPr>
          <p:nvPr/>
        </p:nvCxnSpPr>
        <p:spPr>
          <a:xfrm flipV="1">
            <a:off x="5849153" y="2180390"/>
            <a:ext cx="2128889" cy="227846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B0FF967A-CBFB-43F9-9D70-F2CC2DCCF1EC}"/>
              </a:ext>
            </a:extLst>
          </p:cNvPr>
          <p:cNvSpPr txBox="1"/>
          <p:nvPr/>
        </p:nvSpPr>
        <p:spPr>
          <a:xfrm>
            <a:off x="2088144" y="5959527"/>
            <a:ext cx="5176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Can be either </a:t>
            </a:r>
            <a:r>
              <a:rPr lang="en-US" altLang="zh-TW" sz="2400" b="1" dirty="0"/>
              <a:t>input</a:t>
            </a:r>
            <a:r>
              <a:rPr lang="en-US" altLang="zh-TW" sz="2400" dirty="0"/>
              <a:t> or </a:t>
            </a:r>
            <a:r>
              <a:rPr lang="en-US" altLang="zh-TW" sz="2400" b="1" dirty="0"/>
              <a:t>a hidden layer</a:t>
            </a:r>
            <a:endParaRPr lang="zh-TW" altLang="en-US" sz="2400" b="1" dirty="0"/>
          </a:p>
        </p:txBody>
      </p:sp>
      <p:sp>
        <p:nvSpPr>
          <p:cNvPr id="127" name="右大括弧 126">
            <a:extLst>
              <a:ext uri="{FF2B5EF4-FFF2-40B4-BE49-F238E27FC236}">
                <a16:creationId xmlns:a16="http://schemas.microsoft.com/office/drawing/2014/main" id="{D8897A21-6496-488E-B36E-453D3EA472F3}"/>
              </a:ext>
            </a:extLst>
          </p:cNvPr>
          <p:cNvSpPr/>
          <p:nvPr/>
        </p:nvSpPr>
        <p:spPr>
          <a:xfrm rot="5400000">
            <a:off x="4441599" y="1767528"/>
            <a:ext cx="470000" cy="7847110"/>
          </a:xfrm>
          <a:prstGeom prst="rightBrace">
            <a:avLst>
              <a:gd name="adj1" fmla="val 7558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8952D00-BB53-4711-86C7-22A6E6CF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28</a:t>
            </a:fld>
            <a:endParaRPr lang="zh-TW" altLang="en-US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EB8DD5B9-39F0-4060-923D-AE28FE5AC821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787176" y="367726"/>
            <a:ext cx="554893" cy="964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195BADC7-9EBD-4F85-89BE-BF1670CF478B}"/>
              </a:ext>
            </a:extLst>
          </p:cNvPr>
          <p:cNvSpPr/>
          <p:nvPr/>
        </p:nvSpPr>
        <p:spPr>
          <a:xfrm>
            <a:off x="3342069" y="69621"/>
            <a:ext cx="3954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Masked Self-attention</a:t>
            </a:r>
            <a:endParaRPr lang="zh-TW" alt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17589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3305668" y="2797539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  <a:stCxn id="79" idx="0"/>
            <a:endCxn id="8" idx="5"/>
          </p:cNvCxnSpPr>
          <p:nvPr/>
        </p:nvCxnSpPr>
        <p:spPr>
          <a:xfrm flipH="1" flipV="1">
            <a:off x="1096318" y="2761335"/>
            <a:ext cx="1939394" cy="10654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5534176" y="2765915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7794534" y="2784017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401919" y="3795863"/>
            <a:ext cx="1839368" cy="1052823"/>
            <a:chOff x="401919" y="3795863"/>
            <a:chExt cx="1839368" cy="105282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70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7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70000"/>
                </a:xfrm>
                <a:prstGeom prst="rect">
                  <a:avLst/>
                </a:prstGeom>
                <a:blipFill>
                  <a:blip r:embed="rId5"/>
                  <a:stretch>
                    <a:fillRect b="-1168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8F73439E-AA15-49E3-BD4A-2574D6DAA5CE}"/>
              </a:ext>
            </a:extLst>
          </p:cNvPr>
          <p:cNvSpPr/>
          <p:nvPr/>
        </p:nvSpPr>
        <p:spPr>
          <a:xfrm>
            <a:off x="3994097" y="3778933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C01D62FF-687D-4A54-9854-C1E4ECF5EFFA}"/>
                  </a:ext>
                </a:extLst>
              </p:cNvPr>
              <p:cNvSpPr txBox="1"/>
              <p:nvPr/>
            </p:nvSpPr>
            <p:spPr>
              <a:xfrm>
                <a:off x="3802338" y="3816476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C01D62FF-687D-4A54-9854-C1E4ECF5E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338" y="3816476"/>
                <a:ext cx="715161" cy="47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矩形 75">
            <a:extLst>
              <a:ext uri="{FF2B5EF4-FFF2-40B4-BE49-F238E27FC236}">
                <a16:creationId xmlns:a16="http://schemas.microsoft.com/office/drawing/2014/main" id="{D70EF920-7C44-4B64-84E8-B0B0E04F49BB}"/>
              </a:ext>
            </a:extLst>
          </p:cNvPr>
          <p:cNvSpPr/>
          <p:nvPr/>
        </p:nvSpPr>
        <p:spPr>
          <a:xfrm>
            <a:off x="3421719" y="3778933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226301BF-4009-43B8-B051-F260EB669ABC}"/>
                  </a:ext>
                </a:extLst>
              </p:cNvPr>
              <p:cNvSpPr txBox="1"/>
              <p:nvPr/>
            </p:nvSpPr>
            <p:spPr>
              <a:xfrm>
                <a:off x="3240234" y="3826750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226301BF-4009-43B8-B051-F260EB669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234" y="3826750"/>
                <a:ext cx="715161" cy="47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矩形 77">
            <a:extLst>
              <a:ext uri="{FF2B5EF4-FFF2-40B4-BE49-F238E27FC236}">
                <a16:creationId xmlns:a16="http://schemas.microsoft.com/office/drawing/2014/main" id="{6B12A7C4-6CAE-4D86-A437-6E8C81101417}"/>
              </a:ext>
            </a:extLst>
          </p:cNvPr>
          <p:cNvSpPr/>
          <p:nvPr/>
        </p:nvSpPr>
        <p:spPr>
          <a:xfrm>
            <a:off x="2859616" y="3778933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9F96B7D-2E13-4DB4-B0EE-35895557D0DF}"/>
                  </a:ext>
                </a:extLst>
              </p:cNvPr>
              <p:cNvSpPr txBox="1"/>
              <p:nvPr/>
            </p:nvSpPr>
            <p:spPr>
              <a:xfrm>
                <a:off x="2678131" y="3826750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9F96B7D-2E13-4DB4-B0EE-35895557D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31" y="3826750"/>
                <a:ext cx="715161" cy="470000"/>
              </a:xfrm>
              <a:prstGeom prst="rect">
                <a:avLst/>
              </a:prstGeom>
              <a:blipFill>
                <a:blip r:embed="rId8"/>
                <a:stretch>
                  <a:fillRect b="-11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DAFF3A7-88F5-4F6C-B6E8-FDD3DE40B3D0}"/>
              </a:ext>
            </a:extLst>
          </p:cNvPr>
          <p:cNvCxnSpPr>
            <a:cxnSpLocks/>
          </p:cNvCxnSpPr>
          <p:nvPr/>
        </p:nvCxnSpPr>
        <p:spPr>
          <a:xfrm flipV="1">
            <a:off x="3574307" y="4322880"/>
            <a:ext cx="0" cy="5088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C5F190EC-B2C6-4821-B7C8-F35AC5150C2F}"/>
              </a:ext>
            </a:extLst>
          </p:cNvPr>
          <p:cNvCxnSpPr>
            <a:cxnSpLocks/>
          </p:cNvCxnSpPr>
          <p:nvPr/>
        </p:nvCxnSpPr>
        <p:spPr>
          <a:xfrm>
            <a:off x="3554531" y="4602719"/>
            <a:ext cx="583566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E8A45A90-5DA8-479A-89EB-AF93CC9907A7}"/>
              </a:ext>
            </a:extLst>
          </p:cNvPr>
          <p:cNvCxnSpPr>
            <a:cxnSpLocks/>
          </p:cNvCxnSpPr>
          <p:nvPr/>
        </p:nvCxnSpPr>
        <p:spPr>
          <a:xfrm flipV="1">
            <a:off x="2992230" y="4320870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41720ACD-D219-4257-A640-2044677F4370}"/>
              </a:ext>
            </a:extLst>
          </p:cNvPr>
          <p:cNvCxnSpPr>
            <a:cxnSpLocks/>
          </p:cNvCxnSpPr>
          <p:nvPr/>
        </p:nvCxnSpPr>
        <p:spPr>
          <a:xfrm flipV="1">
            <a:off x="4138097" y="4320870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9AF36B4E-DD67-4C98-A176-BBFEDC0E5B0E}"/>
              </a:ext>
            </a:extLst>
          </p:cNvPr>
          <p:cNvSpPr/>
          <p:nvPr/>
        </p:nvSpPr>
        <p:spPr>
          <a:xfrm>
            <a:off x="6238213" y="3789527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92675ACB-13E8-44EF-B173-E90DEC6BAB6F}"/>
                  </a:ext>
                </a:extLst>
              </p:cNvPr>
              <p:cNvSpPr txBox="1"/>
              <p:nvPr/>
            </p:nvSpPr>
            <p:spPr>
              <a:xfrm>
                <a:off x="6046454" y="3827070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92675ACB-13E8-44EF-B173-E90DEC6B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454" y="3827070"/>
                <a:ext cx="715161" cy="47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矩形 86">
            <a:extLst>
              <a:ext uri="{FF2B5EF4-FFF2-40B4-BE49-F238E27FC236}">
                <a16:creationId xmlns:a16="http://schemas.microsoft.com/office/drawing/2014/main" id="{B85A1D85-B595-4C9D-9123-CFF348AEF740}"/>
              </a:ext>
            </a:extLst>
          </p:cNvPr>
          <p:cNvSpPr/>
          <p:nvPr/>
        </p:nvSpPr>
        <p:spPr>
          <a:xfrm>
            <a:off x="5665835" y="3789527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B403A141-0AC7-4631-832F-4618E7A43D98}"/>
                  </a:ext>
                </a:extLst>
              </p:cNvPr>
              <p:cNvSpPr txBox="1"/>
              <p:nvPr/>
            </p:nvSpPr>
            <p:spPr>
              <a:xfrm>
                <a:off x="5484350" y="3837344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B403A141-0AC7-4631-832F-4618E7A43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350" y="3837344"/>
                <a:ext cx="715161" cy="47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A3C644F0-29FC-4B73-B6C6-DD1FFAA807D0}"/>
              </a:ext>
            </a:extLst>
          </p:cNvPr>
          <p:cNvCxnSpPr>
            <a:cxnSpLocks/>
          </p:cNvCxnSpPr>
          <p:nvPr/>
        </p:nvCxnSpPr>
        <p:spPr>
          <a:xfrm flipV="1">
            <a:off x="5818423" y="4333474"/>
            <a:ext cx="0" cy="5088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989746-2DFF-4BD2-970C-C4042B8AFBD7}"/>
              </a:ext>
            </a:extLst>
          </p:cNvPr>
          <p:cNvCxnSpPr>
            <a:cxnSpLocks/>
          </p:cNvCxnSpPr>
          <p:nvPr/>
        </p:nvCxnSpPr>
        <p:spPr>
          <a:xfrm>
            <a:off x="5818423" y="4613313"/>
            <a:ext cx="56379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F35ACFFC-954A-4989-A14B-D53710902B79}"/>
              </a:ext>
            </a:extLst>
          </p:cNvPr>
          <p:cNvCxnSpPr>
            <a:cxnSpLocks/>
          </p:cNvCxnSpPr>
          <p:nvPr/>
        </p:nvCxnSpPr>
        <p:spPr>
          <a:xfrm flipV="1">
            <a:off x="6382213" y="4331464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65DD6379-8212-4BDA-B4E6-E57CD5E1745D}"/>
              </a:ext>
            </a:extLst>
          </p:cNvPr>
          <p:cNvSpPr/>
          <p:nvPr/>
        </p:nvSpPr>
        <p:spPr>
          <a:xfrm>
            <a:off x="8490917" y="3803115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35C05A69-52C5-43DC-95C9-232BBA1C5E23}"/>
                  </a:ext>
                </a:extLst>
              </p:cNvPr>
              <p:cNvSpPr txBox="1"/>
              <p:nvPr/>
            </p:nvSpPr>
            <p:spPr>
              <a:xfrm>
                <a:off x="8299158" y="3840658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35C05A69-52C5-43DC-95C9-232BBA1C5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158" y="3840658"/>
                <a:ext cx="715161" cy="4689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矩形 97">
            <a:extLst>
              <a:ext uri="{FF2B5EF4-FFF2-40B4-BE49-F238E27FC236}">
                <a16:creationId xmlns:a16="http://schemas.microsoft.com/office/drawing/2014/main" id="{DC861C16-F529-4148-A79C-2788F9CA4E83}"/>
              </a:ext>
            </a:extLst>
          </p:cNvPr>
          <p:cNvSpPr/>
          <p:nvPr/>
        </p:nvSpPr>
        <p:spPr>
          <a:xfrm>
            <a:off x="7918539" y="3803115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0843BFA9-51E7-41DF-8430-AF5CF51EF49C}"/>
                  </a:ext>
                </a:extLst>
              </p:cNvPr>
              <p:cNvSpPr txBox="1"/>
              <p:nvPr/>
            </p:nvSpPr>
            <p:spPr>
              <a:xfrm>
                <a:off x="7737054" y="3850932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0843BFA9-51E7-41DF-8430-AF5CF51EF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054" y="3850932"/>
                <a:ext cx="715161" cy="4689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A48E0C3E-FBB9-4B40-9F64-3B9FE0831CEE}"/>
              </a:ext>
            </a:extLst>
          </p:cNvPr>
          <p:cNvCxnSpPr>
            <a:cxnSpLocks/>
          </p:cNvCxnSpPr>
          <p:nvPr/>
        </p:nvCxnSpPr>
        <p:spPr>
          <a:xfrm flipV="1">
            <a:off x="8071127" y="4347062"/>
            <a:ext cx="0" cy="5088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A0DFA8C1-6BC0-4E93-840C-B93FE76B7B30}"/>
              </a:ext>
            </a:extLst>
          </p:cNvPr>
          <p:cNvCxnSpPr>
            <a:cxnSpLocks/>
          </p:cNvCxnSpPr>
          <p:nvPr/>
        </p:nvCxnSpPr>
        <p:spPr>
          <a:xfrm>
            <a:off x="8071127" y="4626901"/>
            <a:ext cx="56379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EA04529C-051D-4BCF-9694-8B87968EE1DD}"/>
              </a:ext>
            </a:extLst>
          </p:cNvPr>
          <p:cNvCxnSpPr>
            <a:cxnSpLocks/>
          </p:cNvCxnSpPr>
          <p:nvPr/>
        </p:nvCxnSpPr>
        <p:spPr>
          <a:xfrm flipV="1">
            <a:off x="8634917" y="4345052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942678" y="2607695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240355" y="2616162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445764" y="2625020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7696724" y="2650421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78" idx="0"/>
            <a:endCxn id="114" idx="4"/>
          </p:cNvCxnSpPr>
          <p:nvPr/>
        </p:nvCxnSpPr>
        <p:spPr>
          <a:xfrm flipV="1">
            <a:off x="3003616" y="2830421"/>
            <a:ext cx="4783108" cy="9485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78" idx="0"/>
            <a:endCxn id="111" idx="4"/>
          </p:cNvCxnSpPr>
          <p:nvPr/>
        </p:nvCxnSpPr>
        <p:spPr>
          <a:xfrm flipV="1">
            <a:off x="3003616" y="2805020"/>
            <a:ext cx="2532148" cy="9739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78" idx="0"/>
            <a:endCxn id="108" idx="4"/>
          </p:cNvCxnSpPr>
          <p:nvPr/>
        </p:nvCxnSpPr>
        <p:spPr>
          <a:xfrm flipV="1">
            <a:off x="3003616" y="2796162"/>
            <a:ext cx="326739" cy="9827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FF47DCF-5385-4839-908F-EA4D5C219895}"/>
              </a:ext>
            </a:extLst>
          </p:cNvPr>
          <p:cNvSpPr/>
          <p:nvPr/>
        </p:nvSpPr>
        <p:spPr>
          <a:xfrm>
            <a:off x="265075" y="75338"/>
            <a:ext cx="2522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Self-attention</a:t>
            </a:r>
            <a:endParaRPr lang="zh-TW" altLang="en-US" sz="3200" b="1" i="1" u="sng" dirty="0"/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8" idx="4"/>
          </p:cNvCxnSpPr>
          <p:nvPr/>
        </p:nvCxnSpPr>
        <p:spPr>
          <a:xfrm flipH="1" flipV="1">
            <a:off x="1032678" y="2787695"/>
            <a:ext cx="248650" cy="9225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866594" y="2189234"/>
                <a:ext cx="572208" cy="391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94" y="2189234"/>
                <a:ext cx="572208" cy="391389"/>
              </a:xfrm>
              <a:prstGeom prst="rect">
                <a:avLst/>
              </a:prstGeom>
              <a:blipFill>
                <a:blip r:embed="rId14"/>
                <a:stretch>
                  <a:fillRect l="-6383" r="-4255"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139192" y="2189234"/>
                <a:ext cx="572208" cy="391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2" y="2189234"/>
                <a:ext cx="572208" cy="391389"/>
              </a:xfrm>
              <a:prstGeom prst="rect">
                <a:avLst/>
              </a:prstGeom>
              <a:blipFill>
                <a:blip r:embed="rId15"/>
                <a:stretch>
                  <a:fillRect l="-7447" r="-4255"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290390" y="2189234"/>
                <a:ext cx="572208" cy="391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90" y="2189234"/>
                <a:ext cx="572208" cy="391389"/>
              </a:xfrm>
              <a:prstGeom prst="rect">
                <a:avLst/>
              </a:prstGeom>
              <a:blipFill>
                <a:blip r:embed="rId16"/>
                <a:stretch>
                  <a:fillRect l="-7447" r="-4255"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7646255" y="2205457"/>
                <a:ext cx="572208" cy="391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255" y="2205457"/>
                <a:ext cx="572208" cy="391389"/>
              </a:xfrm>
              <a:prstGeom prst="rect">
                <a:avLst/>
              </a:prstGeom>
              <a:blipFill>
                <a:blip r:embed="rId17"/>
                <a:stretch>
                  <a:fillRect l="-6383" r="-4255"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3225911" y="1277296"/>
            <a:ext cx="715161" cy="605813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0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1860830" y="2877457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1711638" y="2567444"/>
            <a:ext cx="298383" cy="310013"/>
            <a:chOff x="-105878" y="1740168"/>
            <a:chExt cx="461666" cy="46166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29" idx="2"/>
          </p:cNvCxnSpPr>
          <p:nvPr/>
        </p:nvCxnSpPr>
        <p:spPr>
          <a:xfrm flipH="1" flipV="1">
            <a:off x="4123409" y="2885035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3974217" y="2575022"/>
            <a:ext cx="298383" cy="310013"/>
            <a:chOff x="-105878" y="1740168"/>
            <a:chExt cx="461666" cy="461665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46" idx="2"/>
          </p:cNvCxnSpPr>
          <p:nvPr/>
        </p:nvCxnSpPr>
        <p:spPr>
          <a:xfrm flipH="1" flipV="1">
            <a:off x="6384832" y="2901025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6235640" y="2591012"/>
            <a:ext cx="298383" cy="310013"/>
            <a:chOff x="-105878" y="1740168"/>
            <a:chExt cx="461666" cy="461665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47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8614932" y="2917708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8465740" y="2607695"/>
            <a:ext cx="298383" cy="310013"/>
            <a:chOff x="-105878" y="1740168"/>
            <a:chExt cx="461666" cy="461665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1869663" y="1601862"/>
            <a:ext cx="0" cy="944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123304" y="1598271"/>
            <a:ext cx="0" cy="987215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6382507" y="1544948"/>
            <a:ext cx="0" cy="1036363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8613577" y="1564945"/>
            <a:ext cx="0" cy="1053869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155001" y="2709688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3448691" y="2728030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5679003" y="2746018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7883672" y="2762701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3802339" y="1564945"/>
            <a:ext cx="33027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1861006" y="1564945"/>
            <a:ext cx="138415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矩形 125">
            <a:extLst>
              <a:ext uri="{FF2B5EF4-FFF2-40B4-BE49-F238E27FC236}">
                <a16:creationId xmlns:a16="http://schemas.microsoft.com/office/drawing/2014/main" id="{6C6F4AAC-A0AD-4D0F-9C75-DF586FBCCC4B}"/>
              </a:ext>
            </a:extLst>
          </p:cNvPr>
          <p:cNvSpPr/>
          <p:nvPr/>
        </p:nvSpPr>
        <p:spPr>
          <a:xfrm>
            <a:off x="2745405" y="3675870"/>
            <a:ext cx="515179" cy="7715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75CC493B-CEFB-4888-BD9D-77C8E7746C86}"/>
              </a:ext>
            </a:extLst>
          </p:cNvPr>
          <p:cNvSpPr/>
          <p:nvPr/>
        </p:nvSpPr>
        <p:spPr>
          <a:xfrm>
            <a:off x="1066278" y="4874027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B9C2859B-D1D1-4427-B5D8-7A131F55D693}"/>
              </a:ext>
            </a:extLst>
          </p:cNvPr>
          <p:cNvSpPr/>
          <p:nvPr/>
        </p:nvSpPr>
        <p:spPr>
          <a:xfrm>
            <a:off x="3342069" y="487402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BCF5632D-0BA1-4697-A723-07B4B4A4683D}"/>
              </a:ext>
            </a:extLst>
          </p:cNvPr>
          <p:cNvSpPr/>
          <p:nvPr/>
        </p:nvSpPr>
        <p:spPr>
          <a:xfrm>
            <a:off x="5574394" y="488889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1CF47B10-3712-46DB-8B4A-C05BEF432670}"/>
              </a:ext>
            </a:extLst>
          </p:cNvPr>
          <p:cNvSpPr/>
          <p:nvPr/>
        </p:nvSpPr>
        <p:spPr>
          <a:xfrm>
            <a:off x="7825858" y="4905697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44E22F91-2D68-4355-8DF0-1B529C2FE7F0}"/>
                  </a:ext>
                </a:extLst>
              </p:cNvPr>
              <p:cNvSpPr txBox="1"/>
              <p:nvPr/>
            </p:nvSpPr>
            <p:spPr>
              <a:xfrm>
                <a:off x="7726840" y="4960970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44E22F91-2D68-4355-8DF0-1B529C2FE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840" y="4960970"/>
                <a:ext cx="715161" cy="46897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10CFBEA3-28B3-459E-B48E-BA2664F9E8C8}"/>
                  </a:ext>
                </a:extLst>
              </p:cNvPr>
              <p:cNvSpPr txBox="1"/>
              <p:nvPr/>
            </p:nvSpPr>
            <p:spPr>
              <a:xfrm>
                <a:off x="5479166" y="4949897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10CFBEA3-28B3-459E-B48E-BA2664F9E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66" y="4949897"/>
                <a:ext cx="715161" cy="470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7BE535CA-7F7C-47E0-ACA2-583361972D8E}"/>
                  </a:ext>
                </a:extLst>
              </p:cNvPr>
              <p:cNvSpPr txBox="1"/>
              <p:nvPr/>
            </p:nvSpPr>
            <p:spPr>
              <a:xfrm>
                <a:off x="3266911" y="4949897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7BE535CA-7F7C-47E0-ACA2-583361972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11" y="4949897"/>
                <a:ext cx="715161" cy="470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4590A784-8370-4B90-A6FE-43A1C6E68D5F}"/>
                  </a:ext>
                </a:extLst>
              </p:cNvPr>
              <p:cNvSpPr txBox="1"/>
              <p:nvPr/>
            </p:nvSpPr>
            <p:spPr>
              <a:xfrm>
                <a:off x="973803" y="4942431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4590A784-8370-4B90-A6FE-43A1C6E68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03" y="4942431"/>
                <a:ext cx="715161" cy="470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>
            <a:extLst>
              <a:ext uri="{FF2B5EF4-FFF2-40B4-BE49-F238E27FC236}">
                <a16:creationId xmlns:a16="http://schemas.microsoft.com/office/drawing/2014/main" id="{478011E2-E8E3-44DF-9D24-096D7200C6D1}"/>
              </a:ext>
            </a:extLst>
          </p:cNvPr>
          <p:cNvGrpSpPr/>
          <p:nvPr/>
        </p:nvGrpSpPr>
        <p:grpSpPr>
          <a:xfrm>
            <a:off x="7174951" y="3803115"/>
            <a:ext cx="877889" cy="823786"/>
            <a:chOff x="7174951" y="3803115"/>
            <a:chExt cx="877889" cy="823786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89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8975"/>
                </a:xfrm>
                <a:prstGeom prst="rect">
                  <a:avLst/>
                </a:prstGeom>
                <a:blipFill>
                  <a:blip r:embed="rId29"/>
                  <a:stretch>
                    <a:fillRect b="-103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9050" y="4345052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單箭頭接點 173">
              <a:extLst>
                <a:ext uri="{FF2B5EF4-FFF2-40B4-BE49-F238E27FC236}">
                  <a16:creationId xmlns:a16="http://schemas.microsoft.com/office/drawing/2014/main" id="{4ACE01BD-99D6-4671-84BD-008E9F499C40}"/>
                </a:ext>
              </a:extLst>
            </p:cNvPr>
            <p:cNvCxnSpPr>
              <a:cxnSpLocks/>
            </p:cNvCxnSpPr>
            <p:nvPr/>
          </p:nvCxnSpPr>
          <p:spPr>
            <a:xfrm>
              <a:off x="7489050" y="4626901"/>
              <a:ext cx="563790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83511CBD-9D11-477B-97E7-7B8C876E7CC6}"/>
              </a:ext>
            </a:extLst>
          </p:cNvPr>
          <p:cNvGrpSpPr/>
          <p:nvPr/>
        </p:nvGrpSpPr>
        <p:grpSpPr>
          <a:xfrm>
            <a:off x="4922247" y="3789527"/>
            <a:ext cx="893824" cy="819767"/>
            <a:chOff x="4922247" y="3789527"/>
            <a:chExt cx="893824" cy="819767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103732" y="3789527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922247" y="3837344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2247" y="3837344"/>
                  <a:ext cx="715161" cy="470000"/>
                </a:xfrm>
                <a:prstGeom prst="rect">
                  <a:avLst/>
                </a:prstGeom>
                <a:blipFill>
                  <a:blip r:embed="rId30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6346" y="4331464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單箭頭接點 174">
              <a:extLst>
                <a:ext uri="{FF2B5EF4-FFF2-40B4-BE49-F238E27FC236}">
                  <a16:creationId xmlns:a16="http://schemas.microsoft.com/office/drawing/2014/main" id="{E7329EA4-B1CB-447B-9EE0-55A73A9A9C65}"/>
                </a:ext>
              </a:extLst>
            </p:cNvPr>
            <p:cNvCxnSpPr>
              <a:cxnSpLocks/>
            </p:cNvCxnSpPr>
            <p:nvPr/>
          </p:nvCxnSpPr>
          <p:spPr>
            <a:xfrm>
              <a:off x="5252281" y="4609294"/>
              <a:ext cx="563790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2859D4EB-A5F1-4A2A-AA1F-FFA0DBA470E8}"/>
              </a:ext>
            </a:extLst>
          </p:cNvPr>
          <p:cNvCxnSpPr>
            <a:cxnSpLocks/>
          </p:cNvCxnSpPr>
          <p:nvPr/>
        </p:nvCxnSpPr>
        <p:spPr>
          <a:xfrm>
            <a:off x="2985177" y="4612153"/>
            <a:ext cx="583566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564C8F8-6F46-4A45-91F9-DC3E6A62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D3D5F6B-72D6-4C66-B9C0-871E666A959F}"/>
              </a:ext>
            </a:extLst>
          </p:cNvPr>
          <p:cNvSpPr txBox="1"/>
          <p:nvPr/>
        </p:nvSpPr>
        <p:spPr>
          <a:xfrm>
            <a:off x="900642" y="5722340"/>
            <a:ext cx="4994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Why masked?</a:t>
            </a:r>
            <a:endParaRPr lang="zh-TW" altLang="en-US" sz="2800" dirty="0"/>
          </a:p>
        </p:txBody>
      </p: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EFE0FC00-BA6B-43E9-A7B6-D05EF3B7545E}"/>
              </a:ext>
            </a:extLst>
          </p:cNvPr>
          <p:cNvCxnSpPr>
            <a:cxnSpLocks/>
          </p:cNvCxnSpPr>
          <p:nvPr/>
        </p:nvCxnSpPr>
        <p:spPr>
          <a:xfrm>
            <a:off x="2787176" y="367726"/>
            <a:ext cx="554893" cy="964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矩形 140">
            <a:extLst>
              <a:ext uri="{FF2B5EF4-FFF2-40B4-BE49-F238E27FC236}">
                <a16:creationId xmlns:a16="http://schemas.microsoft.com/office/drawing/2014/main" id="{ADB7D9B3-4110-476E-AA3B-2A9CCCB9484A}"/>
              </a:ext>
            </a:extLst>
          </p:cNvPr>
          <p:cNvSpPr/>
          <p:nvPr/>
        </p:nvSpPr>
        <p:spPr>
          <a:xfrm>
            <a:off x="3342069" y="69621"/>
            <a:ext cx="3954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Masked Self-attention</a:t>
            </a:r>
            <a:endParaRPr lang="zh-TW" altLang="en-US" sz="3200" b="1" i="1" u="sng" dirty="0"/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65B6763E-B18C-4E36-9812-BB0429327398}"/>
              </a:ext>
            </a:extLst>
          </p:cNvPr>
          <p:cNvSpPr txBox="1"/>
          <p:nvPr/>
        </p:nvSpPr>
        <p:spPr>
          <a:xfrm>
            <a:off x="3064622" y="5718119"/>
            <a:ext cx="5787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Consider how does decoder work</a:t>
            </a:r>
            <a:endParaRPr lang="zh-TW" altLang="en-US" sz="2800" dirty="0"/>
          </a:p>
        </p:txBody>
      </p:sp>
      <p:cxnSp>
        <p:nvCxnSpPr>
          <p:cNvPr id="144" name="直線單箭頭接點 143">
            <a:extLst>
              <a:ext uri="{FF2B5EF4-FFF2-40B4-BE49-F238E27FC236}">
                <a16:creationId xmlns:a16="http://schemas.microsoft.com/office/drawing/2014/main" id="{88C0B836-1975-473E-996E-15E097698C06}"/>
              </a:ext>
            </a:extLst>
          </p:cNvPr>
          <p:cNvCxnSpPr>
            <a:cxnSpLocks/>
          </p:cNvCxnSpPr>
          <p:nvPr/>
        </p:nvCxnSpPr>
        <p:spPr>
          <a:xfrm flipH="1">
            <a:off x="4132609" y="1564945"/>
            <a:ext cx="4480968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32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/>
      <p:bldP spid="87" grpId="0" animBg="1"/>
      <p:bldP spid="88" grpId="0"/>
      <p:bldP spid="96" grpId="0" animBg="1"/>
      <p:bldP spid="97" grpId="0"/>
      <p:bldP spid="98" grpId="0" animBg="1"/>
      <p:bldP spid="99" grpId="0"/>
      <p:bldP spid="111" grpId="0" animBg="1"/>
      <p:bldP spid="114" grpId="0" animBg="1"/>
      <p:bldP spid="138" grpId="0"/>
      <p:bldP spid="139" grpId="0"/>
      <p:bldP spid="131" grpId="0" animBg="1"/>
      <p:bldP spid="165" grpId="0" animBg="1"/>
      <p:bldP spid="166" grpId="0"/>
      <p:bldP spid="167" grpId="0"/>
      <p:bldP spid="6" grpId="0"/>
      <p:bldP spid="141" grpId="0"/>
      <p:bldP spid="1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6B9011-725F-436B-92EC-47A363FB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Hokkien</a:t>
            </a:r>
            <a:r>
              <a:rPr lang="en-US" altLang="zh-TW" dirty="0"/>
              <a:t> 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閩南語、台語</a:t>
            </a:r>
            <a:r>
              <a:rPr lang="en-US" altLang="zh-TW" dirty="0"/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DE32365-FA18-48F8-A03D-855490A17A62}"/>
              </a:ext>
            </a:extLst>
          </p:cNvPr>
          <p:cNvSpPr txBox="1"/>
          <p:nvPr/>
        </p:nvSpPr>
        <p:spPr>
          <a:xfrm>
            <a:off x="246050" y="2312082"/>
            <a:ext cx="2876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+mn-cs"/>
              </a:rPr>
              <a:t>Speech of </a:t>
            </a:r>
            <a:r>
              <a:rPr lang="en-US" altLang="zh-TW" sz="2400" dirty="0" err="1"/>
              <a:t>Hokkien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258D3E6-3CD1-402A-A716-98786AE3DACB}"/>
              </a:ext>
            </a:extLst>
          </p:cNvPr>
          <p:cNvSpPr/>
          <p:nvPr/>
        </p:nvSpPr>
        <p:spPr>
          <a:xfrm>
            <a:off x="3422847" y="1539976"/>
            <a:ext cx="1781174" cy="10698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+mn-cs"/>
              </a:rPr>
              <a:t>Speech Recognition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BD43847-E8EA-4CD0-A960-11F19A9EACE9}"/>
              </a:ext>
            </a:extLst>
          </p:cNvPr>
          <p:cNvSpPr txBox="1"/>
          <p:nvPr/>
        </p:nvSpPr>
        <p:spPr>
          <a:xfrm>
            <a:off x="5879378" y="1838104"/>
            <a:ext cx="2330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母湯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B631A72F-CCBD-44A8-B091-9C43C3D7EAC8}"/>
              </a:ext>
            </a:extLst>
          </p:cNvPr>
          <p:cNvSpPr/>
          <p:nvPr/>
        </p:nvSpPr>
        <p:spPr>
          <a:xfrm>
            <a:off x="3438231" y="3190200"/>
            <a:ext cx="1781174" cy="10698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TW" sz="2400" dirty="0">
                <a:solidFill>
                  <a:prstClr val="white"/>
                </a:solidFill>
                <a:ea typeface="微軟正黑體" panose="020B0604030504040204" pitchFamily="34" charset="-120"/>
              </a:rPr>
              <a:t>Speech</a:t>
            </a:r>
          </a:p>
          <a:p>
            <a:pPr lvl="0" algn="ctr">
              <a:defRPr/>
            </a:pPr>
            <a:r>
              <a:rPr lang="en-US" altLang="zh-TW" sz="2400" dirty="0">
                <a:solidFill>
                  <a:prstClr val="white"/>
                </a:solidFill>
                <a:ea typeface="微軟正黑體" panose="020B0604030504040204" pitchFamily="34" charset="-120"/>
              </a:rPr>
              <a:t>Translation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1A37ED6-988A-4B2C-9F6B-6DFEAEEA3A63}"/>
              </a:ext>
            </a:extLst>
          </p:cNvPr>
          <p:cNvSpPr txBox="1"/>
          <p:nvPr/>
        </p:nvSpPr>
        <p:spPr>
          <a:xfrm>
            <a:off x="5837384" y="3488328"/>
            <a:ext cx="2330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不行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4138DC2-A9DD-4933-899F-347291ED9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18" y="885586"/>
            <a:ext cx="1653666" cy="178157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BACE1267-1FA1-46AB-8AF4-6BF24F67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18" y="2792222"/>
            <a:ext cx="1669050" cy="1724996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1EE8B034-3154-4B5D-B450-47598AB094BF}"/>
              </a:ext>
            </a:extLst>
          </p:cNvPr>
          <p:cNvSpPr txBox="1"/>
          <p:nvPr/>
        </p:nvSpPr>
        <p:spPr>
          <a:xfrm>
            <a:off x="7417872" y="2122203"/>
            <a:ext cx="1545794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???????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9E633FB-3D3B-421E-92FE-200B36FBB72C}"/>
              </a:ext>
            </a:extLst>
          </p:cNvPr>
          <p:cNvSpPr/>
          <p:nvPr/>
        </p:nvSpPr>
        <p:spPr>
          <a:xfrm>
            <a:off x="555929" y="4992740"/>
            <a:ext cx="51624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300"/>
              </a:spcAft>
              <a:buClr>
                <a:srgbClr val="695D46"/>
              </a:buClr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Times New Roman" panose="02020603050405020304" pitchFamily="18" charset="0"/>
              </a:rPr>
              <a:t>Local soap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Times New Roman" panose="02020603050405020304" pitchFamily="18" charset="0"/>
              </a:rPr>
              <a:t> operas (</a:t>
            </a: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Times New Roman" panose="02020603050405020304" pitchFamily="18" charset="0"/>
              </a:rPr>
              <a:t>鄉土劇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Times New Roman" panose="02020603050405020304" pitchFamily="18" charset="0"/>
              </a:rPr>
              <a:t>) on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Times New Roman" panose="02020603050405020304" pitchFamily="18" charset="0"/>
              </a:rPr>
              <a:t>YouTube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Times New Roman" panose="02020603050405020304" pitchFamily="18" charset="0"/>
              </a:rPr>
              <a:t> (</a:t>
            </a:r>
            <a:r>
              <a:rPr lang="en-US" altLang="zh-TW" sz="2400" dirty="0">
                <a:solidFill>
                  <a:prstClr val="black"/>
                </a:solidFill>
                <a:ea typeface="微軟正黑體" panose="020B0604030504040204" pitchFamily="34" charset="-120"/>
              </a:rPr>
              <a:t>Speech of </a:t>
            </a:r>
            <a:r>
              <a:rPr lang="en-US" altLang="zh-TW" sz="2400" dirty="0" err="1"/>
              <a:t>Hokkien</a:t>
            </a:r>
            <a:r>
              <a:rPr lang="en-US" altLang="zh-TW" sz="2400" dirty="0"/>
              <a:t>, Chinese subtitle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4" name="Google Shape;109;p26">
            <a:extLst>
              <a:ext uri="{FF2B5EF4-FFF2-40B4-BE49-F238E27FC236}">
                <a16:creationId xmlns:a16="http://schemas.microsoft.com/office/drawing/2014/main" id="{C2591676-BC74-4125-8F25-BC1D3CF2729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9684" y="4931276"/>
            <a:ext cx="2748090" cy="169734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E50444F3-A5FC-4B17-9380-D20BCA0A661B}"/>
              </a:ext>
            </a:extLst>
          </p:cNvPr>
          <p:cNvSpPr/>
          <p:nvPr/>
        </p:nvSpPr>
        <p:spPr>
          <a:xfrm>
            <a:off x="555930" y="5933898"/>
            <a:ext cx="51624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695D46"/>
              </a:buClr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Using 1500 hours of data for training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F9094B6D-0F7B-4ECC-A4F9-473665D4106E}"/>
              </a:ext>
            </a:extLst>
          </p:cNvPr>
          <p:cNvCxnSpPr>
            <a:cxnSpLocks/>
          </p:cNvCxnSpPr>
          <p:nvPr/>
        </p:nvCxnSpPr>
        <p:spPr>
          <a:xfrm>
            <a:off x="2887426" y="2059109"/>
            <a:ext cx="53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6380210-C5AB-4FFE-85EB-D37A9FA53952}"/>
              </a:ext>
            </a:extLst>
          </p:cNvPr>
          <p:cNvCxnSpPr>
            <a:cxnSpLocks/>
          </p:cNvCxnSpPr>
          <p:nvPr/>
        </p:nvCxnSpPr>
        <p:spPr>
          <a:xfrm>
            <a:off x="5312371" y="2059109"/>
            <a:ext cx="6502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568E8BE-2C42-4E45-8F2F-BA4DC62E4ED5}"/>
              </a:ext>
            </a:extLst>
          </p:cNvPr>
          <p:cNvCxnSpPr>
            <a:cxnSpLocks/>
          </p:cNvCxnSpPr>
          <p:nvPr/>
        </p:nvCxnSpPr>
        <p:spPr>
          <a:xfrm>
            <a:off x="2776302" y="3706480"/>
            <a:ext cx="6502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A4D50099-97A5-40A2-8830-C4A28D4D8A8F}"/>
              </a:ext>
            </a:extLst>
          </p:cNvPr>
          <p:cNvCxnSpPr>
            <a:cxnSpLocks/>
          </p:cNvCxnSpPr>
          <p:nvPr/>
        </p:nvCxnSpPr>
        <p:spPr>
          <a:xfrm>
            <a:off x="5219405" y="3690046"/>
            <a:ext cx="6502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群組 106">
            <a:extLst>
              <a:ext uri="{FF2B5EF4-FFF2-40B4-BE49-F238E27FC236}">
                <a16:creationId xmlns:a16="http://schemas.microsoft.com/office/drawing/2014/main" id="{81109E7C-DB20-41A5-8E6A-FF339000D4A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83182" y="1820332"/>
            <a:ext cx="1966517" cy="587646"/>
            <a:chOff x="467932" y="3914400"/>
            <a:chExt cx="2909888" cy="576263"/>
          </a:xfrm>
        </p:grpSpPr>
        <p:pic>
          <p:nvPicPr>
            <p:cNvPr id="31" name="Picture 9">
              <a:extLst>
                <a:ext uri="{FF2B5EF4-FFF2-40B4-BE49-F238E27FC236}">
                  <a16:creationId xmlns:a16="http://schemas.microsoft.com/office/drawing/2014/main" id="{1BC9D517-CF5D-449A-B772-84ABFDF18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9">
              <a:extLst>
                <a:ext uri="{FF2B5EF4-FFF2-40B4-BE49-F238E27FC236}">
                  <a16:creationId xmlns:a16="http://schemas.microsoft.com/office/drawing/2014/main" id="{4E938CD2-8906-4FA1-A86F-8D653F952F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BCD4337-50B3-4AEA-8F28-171A2BEC7F0C}"/>
              </a:ext>
            </a:extLst>
          </p:cNvPr>
          <p:cNvSpPr txBox="1"/>
          <p:nvPr/>
        </p:nvSpPr>
        <p:spPr>
          <a:xfrm>
            <a:off x="246050" y="3858164"/>
            <a:ext cx="2876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+mn-cs"/>
              </a:rPr>
              <a:t>Speech of </a:t>
            </a:r>
            <a:r>
              <a:rPr lang="en-US" altLang="zh-TW" sz="2400" dirty="0" err="1"/>
              <a:t>Hokkien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34" name="群組 106">
            <a:extLst>
              <a:ext uri="{FF2B5EF4-FFF2-40B4-BE49-F238E27FC236}">
                <a16:creationId xmlns:a16="http://schemas.microsoft.com/office/drawing/2014/main" id="{D315FC4A-E0A9-4E41-8F14-F24E8D9A0E7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83182" y="3366414"/>
            <a:ext cx="1966517" cy="587646"/>
            <a:chOff x="467932" y="3914400"/>
            <a:chExt cx="2909888" cy="576263"/>
          </a:xfrm>
        </p:grpSpPr>
        <p:pic>
          <p:nvPicPr>
            <p:cNvPr id="35" name="Picture 9">
              <a:extLst>
                <a:ext uri="{FF2B5EF4-FFF2-40B4-BE49-F238E27FC236}">
                  <a16:creationId xmlns:a16="http://schemas.microsoft.com/office/drawing/2014/main" id="{5C71FD8B-62A2-4E18-8D3F-D90C8FD9E4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9">
              <a:extLst>
                <a:ext uri="{FF2B5EF4-FFF2-40B4-BE49-F238E27FC236}">
                  <a16:creationId xmlns:a16="http://schemas.microsoft.com/office/drawing/2014/main" id="{17B67C59-CCAD-406D-AA3D-AE2229525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77161B0-D766-4CD9-B0C6-BDC6BA08D0A7}"/>
              </a:ext>
            </a:extLst>
          </p:cNvPr>
          <p:cNvCxnSpPr>
            <a:cxnSpLocks/>
          </p:cNvCxnSpPr>
          <p:nvPr/>
        </p:nvCxnSpPr>
        <p:spPr>
          <a:xfrm>
            <a:off x="1552183" y="4517218"/>
            <a:ext cx="4777180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C7E1DFA0-3057-43F9-BE0B-D64B14BE17F3}"/>
              </a:ext>
            </a:extLst>
          </p:cNvPr>
          <p:cNvCxnSpPr>
            <a:cxnSpLocks/>
          </p:cNvCxnSpPr>
          <p:nvPr/>
        </p:nvCxnSpPr>
        <p:spPr>
          <a:xfrm>
            <a:off x="2649699" y="4511656"/>
            <a:ext cx="0" cy="509660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7911C589-AF15-48F5-8B23-0414472B1BF8}"/>
              </a:ext>
            </a:extLst>
          </p:cNvPr>
          <p:cNvCxnSpPr>
            <a:cxnSpLocks/>
          </p:cNvCxnSpPr>
          <p:nvPr/>
        </p:nvCxnSpPr>
        <p:spPr>
          <a:xfrm>
            <a:off x="1552183" y="4260098"/>
            <a:ext cx="0" cy="251558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CCAA6C7-3661-4A21-A27D-82C4695F51C9}"/>
              </a:ext>
            </a:extLst>
          </p:cNvPr>
          <p:cNvCxnSpPr>
            <a:cxnSpLocks/>
          </p:cNvCxnSpPr>
          <p:nvPr/>
        </p:nvCxnSpPr>
        <p:spPr>
          <a:xfrm>
            <a:off x="6328971" y="3963217"/>
            <a:ext cx="0" cy="548439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92BDCC1-9F91-46CF-BBF1-47674545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158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8" grpId="0"/>
      <p:bldP spid="25" grpId="0" animBg="1"/>
      <p:bldP spid="23" grpId="0"/>
      <p:bldP spid="22" grpId="0"/>
      <p:bldP spid="3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1549EFE6-EA41-4108-AFAB-7C994F07695B}"/>
              </a:ext>
            </a:extLst>
          </p:cNvPr>
          <p:cNvCxnSpPr>
            <a:cxnSpLocks/>
          </p:cNvCxnSpPr>
          <p:nvPr/>
        </p:nvCxnSpPr>
        <p:spPr>
          <a:xfrm flipV="1">
            <a:off x="4630392" y="204297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45EB60FA-198C-4C20-9BBF-C9425F2E1CFE}"/>
              </a:ext>
            </a:extLst>
          </p:cNvPr>
          <p:cNvSpPr txBox="1"/>
          <p:nvPr/>
        </p:nvSpPr>
        <p:spPr>
          <a:xfrm>
            <a:off x="4282951" y="1678310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1757BF20-AB8D-4D48-A7B0-E74FEC251669}"/>
              </a:ext>
            </a:extLst>
          </p:cNvPr>
          <p:cNvCxnSpPr>
            <a:cxnSpLocks/>
          </p:cNvCxnSpPr>
          <p:nvPr/>
        </p:nvCxnSpPr>
        <p:spPr>
          <a:xfrm flipV="1">
            <a:off x="5723409" y="203884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C1C6E9BE-AE82-4A45-AC4B-36D8DB2BE43C}"/>
              </a:ext>
            </a:extLst>
          </p:cNvPr>
          <p:cNvSpPr txBox="1"/>
          <p:nvPr/>
        </p:nvSpPr>
        <p:spPr>
          <a:xfrm>
            <a:off x="4457179" y="2027953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C3667F0-44CE-46D9-A13B-C358F931B69F}"/>
              </a:ext>
            </a:extLst>
          </p:cNvPr>
          <p:cNvSpPr txBox="1"/>
          <p:nvPr/>
        </p:nvSpPr>
        <p:spPr>
          <a:xfrm>
            <a:off x="5375968" y="1674181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C7EE5256-E75B-4C56-90BC-33F6388FA9E3}"/>
              </a:ext>
            </a:extLst>
          </p:cNvPr>
          <p:cNvCxnSpPr>
            <a:cxnSpLocks/>
          </p:cNvCxnSpPr>
          <p:nvPr/>
        </p:nvCxnSpPr>
        <p:spPr>
          <a:xfrm flipV="1">
            <a:off x="6862453" y="2034252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46733B94-31AB-41B2-BE8C-998E658CB960}"/>
              </a:ext>
            </a:extLst>
          </p:cNvPr>
          <p:cNvSpPr txBox="1"/>
          <p:nvPr/>
        </p:nvSpPr>
        <p:spPr>
          <a:xfrm>
            <a:off x="5596223" y="2023361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884D878C-E79B-4315-A51D-986775AFCEBC}"/>
              </a:ext>
            </a:extLst>
          </p:cNvPr>
          <p:cNvSpPr txBox="1"/>
          <p:nvPr/>
        </p:nvSpPr>
        <p:spPr>
          <a:xfrm>
            <a:off x="6515012" y="1669589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習</a:t>
            </a: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90BC6FF-3316-4A7E-949E-08557E2D6C4D}"/>
              </a:ext>
            </a:extLst>
          </p:cNvPr>
          <p:cNvCxnSpPr>
            <a:cxnSpLocks/>
          </p:cNvCxnSpPr>
          <p:nvPr/>
        </p:nvCxnSpPr>
        <p:spPr>
          <a:xfrm flipV="1">
            <a:off x="3521857" y="204465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7CBCEBD-75DA-43C9-8246-F8A56DA65910}"/>
              </a:ext>
            </a:extLst>
          </p:cNvPr>
          <p:cNvCxnSpPr>
            <a:cxnSpLocks/>
          </p:cNvCxnSpPr>
          <p:nvPr/>
        </p:nvCxnSpPr>
        <p:spPr>
          <a:xfrm flipV="1">
            <a:off x="3507343" y="331159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89F675EB-7FFA-43BE-88BC-92B6C52D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Autoregressive </a:t>
            </a:r>
            <a:endParaRPr lang="zh-TW" altLang="en-US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59D15DB-54A9-4B2C-AB6B-16A007344187}"/>
              </a:ext>
            </a:extLst>
          </p:cNvPr>
          <p:cNvSpPr/>
          <p:nvPr/>
        </p:nvSpPr>
        <p:spPr>
          <a:xfrm>
            <a:off x="669615" y="2883753"/>
            <a:ext cx="1400532" cy="78784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7A3C5E6-0EDD-461F-9112-D60A13787B20}"/>
              </a:ext>
            </a:extLst>
          </p:cNvPr>
          <p:cNvCxnSpPr>
            <a:cxnSpLocks/>
          </p:cNvCxnSpPr>
          <p:nvPr/>
        </p:nvCxnSpPr>
        <p:spPr>
          <a:xfrm>
            <a:off x="2167113" y="3258507"/>
            <a:ext cx="4118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58D49827-ADE0-4E0F-AACA-AEC9B524C7A8}"/>
              </a:ext>
            </a:extLst>
          </p:cNvPr>
          <p:cNvCxnSpPr>
            <a:cxnSpLocks/>
          </p:cNvCxnSpPr>
          <p:nvPr/>
        </p:nvCxnSpPr>
        <p:spPr>
          <a:xfrm>
            <a:off x="2583547" y="4479735"/>
            <a:ext cx="3672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61A0868-6E70-4820-9D2E-BBAB01F98432}"/>
              </a:ext>
            </a:extLst>
          </p:cNvPr>
          <p:cNvCxnSpPr>
            <a:cxnSpLocks/>
          </p:cNvCxnSpPr>
          <p:nvPr/>
        </p:nvCxnSpPr>
        <p:spPr>
          <a:xfrm>
            <a:off x="2583547" y="3244313"/>
            <a:ext cx="0" cy="1215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0A5B1A5-6207-4401-8140-89053D16B210}"/>
              </a:ext>
            </a:extLst>
          </p:cNvPr>
          <p:cNvGrpSpPr/>
          <p:nvPr/>
        </p:nvGrpSpPr>
        <p:grpSpPr>
          <a:xfrm>
            <a:off x="584200" y="2986246"/>
            <a:ext cx="1588901" cy="2988542"/>
            <a:chOff x="553420" y="2633912"/>
            <a:chExt cx="1588901" cy="2988542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4F056784-52A7-4DF5-82AD-F1098FB33783}"/>
                </a:ext>
              </a:extLst>
            </p:cNvPr>
            <p:cNvSpPr/>
            <p:nvPr/>
          </p:nvSpPr>
          <p:spPr>
            <a:xfrm>
              <a:off x="553420" y="3459473"/>
              <a:ext cx="1582913" cy="1291009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Encoder</a:t>
              </a:r>
              <a:endParaRPr lang="zh-TW" altLang="en-US" sz="2800" dirty="0"/>
            </a:p>
          </p:txBody>
        </p:sp>
        <p:grpSp>
          <p:nvGrpSpPr>
            <p:cNvPr id="53" name="群組 106">
              <a:extLst>
                <a:ext uri="{FF2B5EF4-FFF2-40B4-BE49-F238E27FC236}">
                  <a16:creationId xmlns:a16="http://schemas.microsoft.com/office/drawing/2014/main" id="{3BB84414-24F3-4986-840B-8DF3CA946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28650" y="5096765"/>
              <a:ext cx="1513671" cy="525689"/>
              <a:chOff x="467932" y="3914400"/>
              <a:chExt cx="2909888" cy="576263"/>
            </a:xfrm>
          </p:grpSpPr>
          <p:pic>
            <p:nvPicPr>
              <p:cNvPr id="54" name="Picture 9">
                <a:extLst>
                  <a:ext uri="{FF2B5EF4-FFF2-40B4-BE49-F238E27FC236}">
                    <a16:creationId xmlns:a16="http://schemas.microsoft.com/office/drawing/2014/main" id="{32F6795A-C304-4DF9-9228-9EEC712BDC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9">
                <a:extLst>
                  <a:ext uri="{FF2B5EF4-FFF2-40B4-BE49-F238E27FC236}">
                    <a16:creationId xmlns:a16="http://schemas.microsoft.com/office/drawing/2014/main" id="{A4594551-7C43-42E9-B322-D09637C903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B60376B-D0BE-4A9D-A039-F794153577CD}"/>
                </a:ext>
              </a:extLst>
            </p:cNvPr>
            <p:cNvSpPr/>
            <p:nvPr/>
          </p:nvSpPr>
          <p:spPr>
            <a:xfrm>
              <a:off x="764648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90AA3BB-F0ED-46D7-8242-1130FABAFFEA}"/>
                </a:ext>
              </a:extLst>
            </p:cNvPr>
            <p:cNvSpPr/>
            <p:nvPr/>
          </p:nvSpPr>
          <p:spPr>
            <a:xfrm>
              <a:off x="1114984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E096E17-8B24-4860-A095-B34C4F553CE9}"/>
                </a:ext>
              </a:extLst>
            </p:cNvPr>
            <p:cNvSpPr/>
            <p:nvPr/>
          </p:nvSpPr>
          <p:spPr>
            <a:xfrm>
              <a:off x="1444296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E4BE4E5-4674-4049-AEDE-F84F6453C857}"/>
                </a:ext>
              </a:extLst>
            </p:cNvPr>
            <p:cNvSpPr/>
            <p:nvPr/>
          </p:nvSpPr>
          <p:spPr>
            <a:xfrm>
              <a:off x="1796860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6A975D4B-59EC-491B-A2FF-0B53056E2DE0}"/>
                </a:ext>
              </a:extLst>
            </p:cNvPr>
            <p:cNvGrpSpPr/>
            <p:nvPr/>
          </p:nvGrpSpPr>
          <p:grpSpPr>
            <a:xfrm>
              <a:off x="764648" y="2633912"/>
              <a:ext cx="154466" cy="825561"/>
              <a:chOff x="821798" y="2633912"/>
              <a:chExt cx="154466" cy="825561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1E99C44-3D3F-4907-816D-5DDCCE94B3CD}"/>
                  </a:ext>
                </a:extLst>
              </p:cNvPr>
              <p:cNvSpPr/>
              <p:nvPr/>
            </p:nvSpPr>
            <p:spPr>
              <a:xfrm>
                <a:off x="821798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9" name="直線單箭頭接點 78">
                <a:extLst>
                  <a:ext uri="{FF2B5EF4-FFF2-40B4-BE49-F238E27FC236}">
                    <a16:creationId xmlns:a16="http://schemas.microsoft.com/office/drawing/2014/main" id="{C4D9D675-0A91-4EDE-977C-012F89901C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021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6907F24C-9BEE-4278-8F7A-8A03CE4C02A7}"/>
                </a:ext>
              </a:extLst>
            </p:cNvPr>
            <p:cNvGrpSpPr/>
            <p:nvPr/>
          </p:nvGrpSpPr>
          <p:grpSpPr>
            <a:xfrm>
              <a:off x="1104472" y="2633912"/>
              <a:ext cx="154466" cy="825561"/>
              <a:chOff x="1069744" y="2633912"/>
              <a:chExt cx="154466" cy="825561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D6552E6-E159-4624-A030-54C18597A851}"/>
                  </a:ext>
                </a:extLst>
              </p:cNvPr>
              <p:cNvSpPr/>
              <p:nvPr/>
            </p:nvSpPr>
            <p:spPr>
              <a:xfrm>
                <a:off x="1069744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C83E41EC-EB51-4DF3-B53F-E92DD07C7B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6977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8949AA72-CD57-4A94-A53D-4A63CA7BE4F2}"/>
                </a:ext>
              </a:extLst>
            </p:cNvPr>
            <p:cNvGrpSpPr/>
            <p:nvPr/>
          </p:nvGrpSpPr>
          <p:grpSpPr>
            <a:xfrm>
              <a:off x="1444296" y="2633912"/>
              <a:ext cx="154466" cy="825561"/>
              <a:chOff x="1326625" y="2633912"/>
              <a:chExt cx="154466" cy="825561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B3A15324-20AB-4DFA-A692-F045094715E3}"/>
                  </a:ext>
                </a:extLst>
              </p:cNvPr>
              <p:cNvSpPr/>
              <p:nvPr/>
            </p:nvSpPr>
            <p:spPr>
              <a:xfrm>
                <a:off x="1326625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60771D29-C6AB-4497-A41F-15F961A9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1485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2588D149-2B1F-4CC1-A917-B9ED131923E4}"/>
                </a:ext>
              </a:extLst>
            </p:cNvPr>
            <p:cNvGrpSpPr/>
            <p:nvPr/>
          </p:nvGrpSpPr>
          <p:grpSpPr>
            <a:xfrm>
              <a:off x="1784120" y="2633912"/>
              <a:ext cx="154466" cy="825561"/>
              <a:chOff x="1574570" y="2633912"/>
              <a:chExt cx="154466" cy="825561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0DE06E1E-4EA1-468E-AFB6-731401F90FF3}"/>
                  </a:ext>
                </a:extLst>
              </p:cNvPr>
              <p:cNvSpPr/>
              <p:nvPr/>
            </p:nvSpPr>
            <p:spPr>
              <a:xfrm>
                <a:off x="1574570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F4813897-2DFD-4928-8C1B-F5F67B395F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803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3296B799-9B8F-46F2-92E5-F9645BB35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49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3882FA90-F4FF-4117-B14F-8B5C90DB51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97" y="4754871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72A7ACDA-0203-42A7-87D5-5FEEA0E70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90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756DAF56-7513-4450-8F66-478A24726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608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8DA3E1C6-5B4A-40BC-B05B-D9D9BA6F2F17}"/>
              </a:ext>
            </a:extLst>
          </p:cNvPr>
          <p:cNvCxnSpPr>
            <a:cxnSpLocks/>
          </p:cNvCxnSpPr>
          <p:nvPr/>
        </p:nvCxnSpPr>
        <p:spPr>
          <a:xfrm flipV="1">
            <a:off x="3507343" y="51155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9ECB5E1C-AA4E-4A16-9B8F-FCCA0C0D083D}"/>
              </a:ext>
            </a:extLst>
          </p:cNvPr>
          <p:cNvSpPr txBox="1"/>
          <p:nvPr/>
        </p:nvSpPr>
        <p:spPr>
          <a:xfrm>
            <a:off x="3000880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44D0E34-5153-4437-8B5F-816B42B63449}"/>
              </a:ext>
            </a:extLst>
          </p:cNvPr>
          <p:cNvSpPr/>
          <p:nvPr/>
        </p:nvSpPr>
        <p:spPr>
          <a:xfrm>
            <a:off x="3387752" y="2532296"/>
            <a:ext cx="23958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F71A6B3-820B-41EB-BF06-6308246B5F08}"/>
              </a:ext>
            </a:extLst>
          </p:cNvPr>
          <p:cNvSpPr txBox="1"/>
          <p:nvPr/>
        </p:nvSpPr>
        <p:spPr>
          <a:xfrm>
            <a:off x="584200" y="5974788"/>
            <a:ext cx="161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 機器學習 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0B380EB-5473-481E-B317-A2B73B105802}"/>
              </a:ext>
            </a:extLst>
          </p:cNvPr>
          <p:cNvGrpSpPr/>
          <p:nvPr/>
        </p:nvGrpSpPr>
        <p:grpSpPr>
          <a:xfrm>
            <a:off x="3396347" y="5449828"/>
            <a:ext cx="239580" cy="720000"/>
            <a:chOff x="3445729" y="5741259"/>
            <a:chExt cx="239580" cy="720000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782F500-0E3D-4900-99CB-2A24B692856D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3C074D3E-496C-4645-8B24-A15B870BF12B}"/>
                </a:ext>
              </a:extLst>
            </p:cNvPr>
            <p:cNvSpPr/>
            <p:nvPr/>
          </p:nvSpPr>
          <p:spPr>
            <a:xfrm>
              <a:off x="3483679" y="6179621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477F085-F0BF-4C27-B871-F06EBBB4B974}"/>
              </a:ext>
            </a:extLst>
          </p:cNvPr>
          <p:cNvSpPr txBox="1"/>
          <p:nvPr/>
        </p:nvSpPr>
        <p:spPr>
          <a:xfrm>
            <a:off x="2255627" y="203376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D26CA47-4EFE-491F-ADB8-BAD9300FB309}"/>
              </a:ext>
            </a:extLst>
          </p:cNvPr>
          <p:cNvSpPr txBox="1"/>
          <p:nvPr/>
        </p:nvSpPr>
        <p:spPr>
          <a:xfrm>
            <a:off x="3174416" y="1679993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機</a:t>
            </a:r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63DE99A4-2F6A-4F15-A8A0-0B906AD4E1C6}"/>
              </a:ext>
            </a:extLst>
          </p:cNvPr>
          <p:cNvCxnSpPr>
            <a:cxnSpLocks/>
          </p:cNvCxnSpPr>
          <p:nvPr/>
        </p:nvCxnSpPr>
        <p:spPr>
          <a:xfrm flipV="1">
            <a:off x="4627593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4154746C-24BA-4971-A2DD-8981E113BE98}"/>
              </a:ext>
            </a:extLst>
          </p:cNvPr>
          <p:cNvSpPr/>
          <p:nvPr/>
        </p:nvSpPr>
        <p:spPr>
          <a:xfrm>
            <a:off x="4508002" y="2543340"/>
            <a:ext cx="23958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A62E8B8E-A6A1-4B90-9095-74FEB7F31C8F}"/>
              </a:ext>
            </a:extLst>
          </p:cNvPr>
          <p:cNvSpPr txBox="1"/>
          <p:nvPr/>
        </p:nvSpPr>
        <p:spPr>
          <a:xfrm>
            <a:off x="4112336" y="617534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</a:t>
            </a:r>
          </a:p>
        </p:txBody>
      </p: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85BB93A5-9AFE-40A7-A9A0-D08067EA2A35}"/>
              </a:ext>
            </a:extLst>
          </p:cNvPr>
          <p:cNvGrpSpPr/>
          <p:nvPr/>
        </p:nvGrpSpPr>
        <p:grpSpPr>
          <a:xfrm>
            <a:off x="4508002" y="5447076"/>
            <a:ext cx="239580" cy="720000"/>
            <a:chOff x="3445729" y="5741259"/>
            <a:chExt cx="239580" cy="72000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5E6C2689-614D-4138-9E73-23B34F0A9D22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4" name="橢圓 93">
              <a:extLst>
                <a:ext uri="{FF2B5EF4-FFF2-40B4-BE49-F238E27FC236}">
                  <a16:creationId xmlns:a16="http://schemas.microsoft.com/office/drawing/2014/main" id="{F1F35A54-2679-4F0B-A057-AD7EBE870DF3}"/>
                </a:ext>
              </a:extLst>
            </p:cNvPr>
            <p:cNvSpPr/>
            <p:nvPr/>
          </p:nvSpPr>
          <p:spPr>
            <a:xfrm>
              <a:off x="3483679" y="5963721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D5D8222C-F15D-439B-BEE6-9C1ADACF2F30}"/>
              </a:ext>
            </a:extLst>
          </p:cNvPr>
          <p:cNvCxnSpPr>
            <a:cxnSpLocks/>
          </p:cNvCxnSpPr>
          <p:nvPr/>
        </p:nvCxnSpPr>
        <p:spPr>
          <a:xfrm flipV="1">
            <a:off x="4635952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98731B2E-7168-46A4-93C9-8037DBE9DC28}"/>
              </a:ext>
            </a:extLst>
          </p:cNvPr>
          <p:cNvCxnSpPr>
            <a:cxnSpLocks/>
          </p:cNvCxnSpPr>
          <p:nvPr/>
        </p:nvCxnSpPr>
        <p:spPr>
          <a:xfrm flipV="1">
            <a:off x="5738850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F87C3CB2-7FF7-42FC-97F2-19A21759FBC8}"/>
              </a:ext>
            </a:extLst>
          </p:cNvPr>
          <p:cNvSpPr/>
          <p:nvPr/>
        </p:nvSpPr>
        <p:spPr>
          <a:xfrm>
            <a:off x="5619259" y="2543340"/>
            <a:ext cx="239580" cy="72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3BCA3B54-485C-4AD7-B362-DF6392FD5D5E}"/>
              </a:ext>
            </a:extLst>
          </p:cNvPr>
          <p:cNvSpPr txBox="1"/>
          <p:nvPr/>
        </p:nvSpPr>
        <p:spPr>
          <a:xfrm>
            <a:off x="5223792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EDDB5E50-E758-48FC-81BF-94ECA238A301}"/>
              </a:ext>
            </a:extLst>
          </p:cNvPr>
          <p:cNvGrpSpPr/>
          <p:nvPr/>
        </p:nvGrpSpPr>
        <p:grpSpPr>
          <a:xfrm>
            <a:off x="5619259" y="5447076"/>
            <a:ext cx="239580" cy="720000"/>
            <a:chOff x="3445729" y="5741259"/>
            <a:chExt cx="239580" cy="720000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72BD72D4-BECC-4D0C-B210-AAA70F02BCA9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0" name="橢圓 99">
              <a:extLst>
                <a:ext uri="{FF2B5EF4-FFF2-40B4-BE49-F238E27FC236}">
                  <a16:creationId xmlns:a16="http://schemas.microsoft.com/office/drawing/2014/main" id="{26680638-C4E1-4F89-9BEE-3A2ACED59494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15E46E5C-DC89-41FD-B4E1-613895939899}"/>
              </a:ext>
            </a:extLst>
          </p:cNvPr>
          <p:cNvCxnSpPr>
            <a:cxnSpLocks/>
          </p:cNvCxnSpPr>
          <p:nvPr/>
        </p:nvCxnSpPr>
        <p:spPr>
          <a:xfrm flipV="1">
            <a:off x="5747209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30993E4B-F92A-4B58-A8F0-5945EF9C374B}"/>
              </a:ext>
            </a:extLst>
          </p:cNvPr>
          <p:cNvCxnSpPr>
            <a:cxnSpLocks/>
          </p:cNvCxnSpPr>
          <p:nvPr/>
        </p:nvCxnSpPr>
        <p:spPr>
          <a:xfrm flipV="1">
            <a:off x="6850307" y="3322115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EF7C3C03-D48D-4E55-BB62-E74133DFA499}"/>
              </a:ext>
            </a:extLst>
          </p:cNvPr>
          <p:cNvSpPr/>
          <p:nvPr/>
        </p:nvSpPr>
        <p:spPr>
          <a:xfrm>
            <a:off x="6730716" y="2542818"/>
            <a:ext cx="239580" cy="72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B495E9B9-5BC2-40BE-A50E-B1094DFB04DA}"/>
              </a:ext>
            </a:extLst>
          </p:cNvPr>
          <p:cNvSpPr txBox="1"/>
          <p:nvPr/>
        </p:nvSpPr>
        <p:spPr>
          <a:xfrm>
            <a:off x="6335249" y="6156377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95DFDCAC-0ECE-476C-9A92-2D479FF84110}"/>
              </a:ext>
            </a:extLst>
          </p:cNvPr>
          <p:cNvGrpSpPr/>
          <p:nvPr/>
        </p:nvGrpSpPr>
        <p:grpSpPr>
          <a:xfrm>
            <a:off x="6730716" y="5446554"/>
            <a:ext cx="239580" cy="720000"/>
            <a:chOff x="3445729" y="5741259"/>
            <a:chExt cx="239580" cy="720000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D5279D96-4C41-464B-ABC5-E5AF73776904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B12F58A2-AB17-402A-84C1-12DDB2934C0A}"/>
                </a:ext>
              </a:extLst>
            </p:cNvPr>
            <p:cNvSpPr/>
            <p:nvPr/>
          </p:nvSpPr>
          <p:spPr>
            <a:xfrm>
              <a:off x="3483679" y="6137892"/>
              <a:ext cx="180000" cy="180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0991E4E9-4D75-4696-8C08-7CCD9230CA39}"/>
              </a:ext>
            </a:extLst>
          </p:cNvPr>
          <p:cNvCxnSpPr>
            <a:cxnSpLocks/>
          </p:cNvCxnSpPr>
          <p:nvPr/>
        </p:nvCxnSpPr>
        <p:spPr>
          <a:xfrm flipV="1">
            <a:off x="6858666" y="512769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0D50BFEA-0010-42FA-B408-6E2158070C07}"/>
              </a:ext>
            </a:extLst>
          </p:cNvPr>
          <p:cNvSpPr/>
          <p:nvPr/>
        </p:nvSpPr>
        <p:spPr>
          <a:xfrm>
            <a:off x="2994361" y="3824507"/>
            <a:ext cx="5520989" cy="1291009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49130EDC-1DA7-4F8F-BDEA-935B6B936226}"/>
              </a:ext>
            </a:extLst>
          </p:cNvPr>
          <p:cNvSpPr txBox="1"/>
          <p:nvPr/>
        </p:nvSpPr>
        <p:spPr>
          <a:xfrm>
            <a:off x="3364162" y="2032082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8A28AE2-F4F8-4148-B09D-0F727E1C2196}"/>
              </a:ext>
            </a:extLst>
          </p:cNvPr>
          <p:cNvSpPr txBox="1"/>
          <p:nvPr/>
        </p:nvSpPr>
        <p:spPr>
          <a:xfrm>
            <a:off x="4322881" y="222215"/>
            <a:ext cx="2428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Question?</a:t>
            </a:r>
            <a:endParaRPr lang="zh-TW" altLang="en-US" sz="2400" dirty="0"/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12EB6E3E-FC8B-4A61-A093-1AAC2204E5EB}"/>
              </a:ext>
            </a:extLst>
          </p:cNvPr>
          <p:cNvSpPr txBox="1"/>
          <p:nvPr/>
        </p:nvSpPr>
        <p:spPr>
          <a:xfrm>
            <a:off x="5832959" y="211266"/>
            <a:ext cx="2921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Error propagation</a:t>
            </a:r>
            <a:endParaRPr lang="zh-TW" altLang="en-US" sz="24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30D763B-93FC-44DB-A48F-8ACA8DE8798F}"/>
              </a:ext>
            </a:extLst>
          </p:cNvPr>
          <p:cNvCxnSpPr/>
          <p:nvPr/>
        </p:nvCxnSpPr>
        <p:spPr>
          <a:xfrm>
            <a:off x="4370919" y="1708661"/>
            <a:ext cx="486919" cy="3693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接點 137">
            <a:extLst>
              <a:ext uri="{FF2B5EF4-FFF2-40B4-BE49-F238E27FC236}">
                <a16:creationId xmlns:a16="http://schemas.microsoft.com/office/drawing/2014/main" id="{AFAD6258-2E53-4163-9810-EBE6175506CE}"/>
              </a:ext>
            </a:extLst>
          </p:cNvPr>
          <p:cNvCxnSpPr/>
          <p:nvPr/>
        </p:nvCxnSpPr>
        <p:spPr>
          <a:xfrm>
            <a:off x="5511395" y="6206530"/>
            <a:ext cx="486919" cy="3693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6C755C1F-DE77-4901-A2B8-2005A54718A7}"/>
              </a:ext>
            </a:extLst>
          </p:cNvPr>
          <p:cNvSpPr txBox="1"/>
          <p:nvPr/>
        </p:nvSpPr>
        <p:spPr>
          <a:xfrm>
            <a:off x="4609867" y="1364565"/>
            <a:ext cx="5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氣</a:t>
            </a: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7CB26C82-BE40-42BF-A325-64F17E9ED1E3}"/>
              </a:ext>
            </a:extLst>
          </p:cNvPr>
          <p:cNvSpPr txBox="1"/>
          <p:nvPr/>
        </p:nvSpPr>
        <p:spPr>
          <a:xfrm>
            <a:off x="5879102" y="6159222"/>
            <a:ext cx="5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氣</a:t>
            </a: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DFB12269-FDA4-478C-A6AA-69781D64E32E}"/>
              </a:ext>
            </a:extLst>
          </p:cNvPr>
          <p:cNvSpPr txBox="1"/>
          <p:nvPr/>
        </p:nvSpPr>
        <p:spPr>
          <a:xfrm>
            <a:off x="5632018" y="1348950"/>
            <a:ext cx="573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C9E16312-1B76-4B52-BF97-44C97D1976DF}"/>
              </a:ext>
            </a:extLst>
          </p:cNvPr>
          <p:cNvSpPr txBox="1"/>
          <p:nvPr/>
        </p:nvSpPr>
        <p:spPr>
          <a:xfrm>
            <a:off x="6817732" y="1376072"/>
            <a:ext cx="573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CB7604C8-FB2C-4D03-8A9E-B3C6EC62BE65}"/>
              </a:ext>
            </a:extLst>
          </p:cNvPr>
          <p:cNvSpPr txBox="1"/>
          <p:nvPr/>
        </p:nvSpPr>
        <p:spPr>
          <a:xfrm>
            <a:off x="5837209" y="672012"/>
            <a:ext cx="3287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Distribution as input?</a:t>
            </a:r>
            <a:endParaRPr lang="zh-TW" altLang="en-US" sz="24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52443259-DBDE-4996-AE06-1E66EB7DEEE2}"/>
              </a:ext>
            </a:extLst>
          </p:cNvPr>
          <p:cNvCxnSpPr>
            <a:stCxn id="90" idx="3"/>
          </p:cNvCxnSpPr>
          <p:nvPr/>
        </p:nvCxnSpPr>
        <p:spPr>
          <a:xfrm flipV="1">
            <a:off x="3627332" y="2883753"/>
            <a:ext cx="485004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接點 142">
            <a:extLst>
              <a:ext uri="{FF2B5EF4-FFF2-40B4-BE49-F238E27FC236}">
                <a16:creationId xmlns:a16="http://schemas.microsoft.com/office/drawing/2014/main" id="{177EE2C8-D7F2-4D99-B3B3-46E2240A8B25}"/>
              </a:ext>
            </a:extLst>
          </p:cNvPr>
          <p:cNvCxnSpPr>
            <a:cxnSpLocks/>
          </p:cNvCxnSpPr>
          <p:nvPr/>
        </p:nvCxnSpPr>
        <p:spPr>
          <a:xfrm>
            <a:off x="4067507" y="2869127"/>
            <a:ext cx="0" cy="298041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接點 143">
            <a:extLst>
              <a:ext uri="{FF2B5EF4-FFF2-40B4-BE49-F238E27FC236}">
                <a16:creationId xmlns:a16="http://schemas.microsoft.com/office/drawing/2014/main" id="{9D017ED2-3D19-48EE-9908-545C1F36E608}"/>
              </a:ext>
            </a:extLst>
          </p:cNvPr>
          <p:cNvCxnSpPr>
            <a:cxnSpLocks/>
            <a:endCxn id="93" idx="1"/>
          </p:cNvCxnSpPr>
          <p:nvPr/>
        </p:nvCxnSpPr>
        <p:spPr>
          <a:xfrm flipV="1">
            <a:off x="4060948" y="5807076"/>
            <a:ext cx="447054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38B266DB-4790-45D7-878F-12462A081D01}"/>
              </a:ext>
            </a:extLst>
          </p:cNvPr>
          <p:cNvSpPr txBox="1"/>
          <p:nvPr/>
        </p:nvSpPr>
        <p:spPr>
          <a:xfrm>
            <a:off x="3972773" y="4275204"/>
            <a:ext cx="573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809E35B7-F495-4377-BA63-238BB5A5DFE1}"/>
              </a:ext>
            </a:extLst>
          </p:cNvPr>
          <p:cNvSpPr txBox="1"/>
          <p:nvPr/>
        </p:nvSpPr>
        <p:spPr>
          <a:xfrm>
            <a:off x="902935" y="2017099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sample?</a:t>
            </a:r>
            <a:endParaRPr lang="zh-TW" altLang="en-US" sz="2400" dirty="0"/>
          </a:p>
        </p:txBody>
      </p:sp>
      <p:cxnSp>
        <p:nvCxnSpPr>
          <p:cNvPr id="147" name="直線單箭頭接點 146">
            <a:extLst>
              <a:ext uri="{FF2B5EF4-FFF2-40B4-BE49-F238E27FC236}">
                <a16:creationId xmlns:a16="http://schemas.microsoft.com/office/drawing/2014/main" id="{CAC39A06-F3F4-4220-A17E-FEC4F095917F}"/>
              </a:ext>
            </a:extLst>
          </p:cNvPr>
          <p:cNvCxnSpPr>
            <a:cxnSpLocks/>
          </p:cNvCxnSpPr>
          <p:nvPr/>
        </p:nvCxnSpPr>
        <p:spPr>
          <a:xfrm flipH="1">
            <a:off x="2167113" y="2273712"/>
            <a:ext cx="609547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4C2CE518-A1CD-44BC-A615-C3BC46A7979F}"/>
              </a:ext>
            </a:extLst>
          </p:cNvPr>
          <p:cNvSpPr txBox="1"/>
          <p:nvPr/>
        </p:nvSpPr>
        <p:spPr>
          <a:xfrm>
            <a:off x="591531" y="1615109"/>
            <a:ext cx="2675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(e.g. chatbot, TTS)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E7182A-F2E6-44BB-8F6B-443129181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86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9" grpId="0"/>
      <p:bldP spid="139" grpId="0"/>
      <p:bldP spid="140" grpId="0"/>
      <p:bldP spid="141" grpId="0"/>
      <p:bldP spid="142" grpId="0"/>
      <p:bldP spid="145" grpId="0"/>
      <p:bldP spid="146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6C9374-906C-43B1-8FD0-332DBB01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Autoregressive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D272C-4B86-4E0E-A2CE-10A298C59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90B07A-7297-44C9-B7E6-59F27684EB30}"/>
              </a:ext>
            </a:extLst>
          </p:cNvPr>
          <p:cNvSpPr txBox="1"/>
          <p:nvPr/>
        </p:nvSpPr>
        <p:spPr>
          <a:xfrm>
            <a:off x="2255627" y="203376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06FFFDC3-1D2D-4452-ACD5-90767F39077C}"/>
              </a:ext>
            </a:extLst>
          </p:cNvPr>
          <p:cNvCxnSpPr>
            <a:cxnSpLocks/>
          </p:cNvCxnSpPr>
          <p:nvPr/>
        </p:nvCxnSpPr>
        <p:spPr>
          <a:xfrm flipV="1">
            <a:off x="7917258" y="207378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09A09ED-5C0C-4657-9A10-330D0CEDE22E}"/>
              </a:ext>
            </a:extLst>
          </p:cNvPr>
          <p:cNvSpPr txBox="1"/>
          <p:nvPr/>
        </p:nvSpPr>
        <p:spPr>
          <a:xfrm>
            <a:off x="7519671" y="1678830"/>
            <a:ext cx="800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慣</a:t>
            </a:r>
            <a:endParaRPr lang="zh-TW" altLang="en-US" b="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8B5522D-06EC-49F8-A378-38DBBEDD4E6B}"/>
              </a:ext>
            </a:extLst>
          </p:cNvPr>
          <p:cNvSpPr txBox="1"/>
          <p:nvPr/>
        </p:nvSpPr>
        <p:spPr>
          <a:xfrm>
            <a:off x="6651028" y="206289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D03478-F11E-4500-AD95-A2928F396560}"/>
              </a:ext>
            </a:extLst>
          </p:cNvPr>
          <p:cNvSpPr/>
          <p:nvPr/>
        </p:nvSpPr>
        <p:spPr>
          <a:xfrm>
            <a:off x="669615" y="2883753"/>
            <a:ext cx="1400532" cy="78784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866D0E0-347B-481A-9F3D-93C1B85D8217}"/>
              </a:ext>
            </a:extLst>
          </p:cNvPr>
          <p:cNvCxnSpPr>
            <a:cxnSpLocks/>
          </p:cNvCxnSpPr>
          <p:nvPr/>
        </p:nvCxnSpPr>
        <p:spPr>
          <a:xfrm>
            <a:off x="2167113" y="3258507"/>
            <a:ext cx="4118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B58E241-934B-410E-A49B-8AFB36C0D705}"/>
              </a:ext>
            </a:extLst>
          </p:cNvPr>
          <p:cNvCxnSpPr>
            <a:cxnSpLocks/>
          </p:cNvCxnSpPr>
          <p:nvPr/>
        </p:nvCxnSpPr>
        <p:spPr>
          <a:xfrm>
            <a:off x="2583547" y="4479735"/>
            <a:ext cx="3672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4E93D9D-2BCB-4122-99BE-C9D02BA4B01D}"/>
              </a:ext>
            </a:extLst>
          </p:cNvPr>
          <p:cNvCxnSpPr>
            <a:cxnSpLocks/>
          </p:cNvCxnSpPr>
          <p:nvPr/>
        </p:nvCxnSpPr>
        <p:spPr>
          <a:xfrm>
            <a:off x="2583547" y="3244313"/>
            <a:ext cx="0" cy="1215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58004D0-3916-45D6-91CB-189632143609}"/>
              </a:ext>
            </a:extLst>
          </p:cNvPr>
          <p:cNvGrpSpPr/>
          <p:nvPr/>
        </p:nvGrpSpPr>
        <p:grpSpPr>
          <a:xfrm>
            <a:off x="584200" y="2986246"/>
            <a:ext cx="1588901" cy="2988542"/>
            <a:chOff x="553420" y="2633912"/>
            <a:chExt cx="1588901" cy="2988542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64CD2168-74F0-40C1-B183-D4DB8262AC1C}"/>
                </a:ext>
              </a:extLst>
            </p:cNvPr>
            <p:cNvSpPr/>
            <p:nvPr/>
          </p:nvSpPr>
          <p:spPr>
            <a:xfrm>
              <a:off x="553420" y="3459473"/>
              <a:ext cx="1582913" cy="1291009"/>
            </a:xfrm>
            <a:prstGeom prst="roundRect">
              <a:avLst/>
            </a:prstGeom>
            <a:blipFill>
              <a:blip r:embed="rId2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Encoder</a:t>
              </a:r>
              <a:endParaRPr lang="zh-TW" altLang="en-US" sz="2800" dirty="0"/>
            </a:p>
          </p:txBody>
        </p:sp>
        <p:grpSp>
          <p:nvGrpSpPr>
            <p:cNvPr id="14" name="群組 106">
              <a:extLst>
                <a:ext uri="{FF2B5EF4-FFF2-40B4-BE49-F238E27FC236}">
                  <a16:creationId xmlns:a16="http://schemas.microsoft.com/office/drawing/2014/main" id="{EDB84554-75F7-4169-9F67-FDACF40BC0A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28650" y="5096765"/>
              <a:ext cx="1513671" cy="525689"/>
              <a:chOff x="467932" y="3914400"/>
              <a:chExt cx="2909888" cy="576263"/>
            </a:xfrm>
          </p:grpSpPr>
          <p:pic>
            <p:nvPicPr>
              <p:cNvPr id="35" name="Picture 9">
                <a:extLst>
                  <a:ext uri="{FF2B5EF4-FFF2-40B4-BE49-F238E27FC236}">
                    <a16:creationId xmlns:a16="http://schemas.microsoft.com/office/drawing/2014/main" id="{998B1EF4-5806-40EA-A47F-656AA4BE7C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Picture 9">
                <a:extLst>
                  <a:ext uri="{FF2B5EF4-FFF2-40B4-BE49-F238E27FC236}">
                    <a16:creationId xmlns:a16="http://schemas.microsoft.com/office/drawing/2014/main" id="{C1326BA5-C925-426E-85B5-6E46DBC6DB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31D5D1E-FC50-4197-B906-896700B1F2C5}"/>
                </a:ext>
              </a:extLst>
            </p:cNvPr>
            <p:cNvSpPr/>
            <p:nvPr/>
          </p:nvSpPr>
          <p:spPr>
            <a:xfrm>
              <a:off x="764648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C3E59C7-F6C5-4A5D-A4B9-3D27BFC71411}"/>
                </a:ext>
              </a:extLst>
            </p:cNvPr>
            <p:cNvSpPr/>
            <p:nvPr/>
          </p:nvSpPr>
          <p:spPr>
            <a:xfrm>
              <a:off x="1114984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C5EF5B5-2EF2-44E4-A295-D307846D0E40}"/>
                </a:ext>
              </a:extLst>
            </p:cNvPr>
            <p:cNvSpPr/>
            <p:nvPr/>
          </p:nvSpPr>
          <p:spPr>
            <a:xfrm>
              <a:off x="1444296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AEB72F0-13D5-43B4-9E4E-A2A661B831BD}"/>
                </a:ext>
              </a:extLst>
            </p:cNvPr>
            <p:cNvSpPr/>
            <p:nvPr/>
          </p:nvSpPr>
          <p:spPr>
            <a:xfrm>
              <a:off x="1796860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8E8299E2-EFE4-471B-B06B-F66BD21A1841}"/>
                </a:ext>
              </a:extLst>
            </p:cNvPr>
            <p:cNvGrpSpPr/>
            <p:nvPr/>
          </p:nvGrpSpPr>
          <p:grpSpPr>
            <a:xfrm>
              <a:off x="764648" y="2633912"/>
              <a:ext cx="154466" cy="825561"/>
              <a:chOff x="821798" y="2633912"/>
              <a:chExt cx="154466" cy="825561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B87F8336-8105-481D-9D78-C72DFE771067}"/>
                  </a:ext>
                </a:extLst>
              </p:cNvPr>
              <p:cNvSpPr/>
              <p:nvPr/>
            </p:nvSpPr>
            <p:spPr>
              <a:xfrm>
                <a:off x="821798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4" name="直線單箭頭接點 33">
                <a:extLst>
                  <a:ext uri="{FF2B5EF4-FFF2-40B4-BE49-F238E27FC236}">
                    <a16:creationId xmlns:a16="http://schemas.microsoft.com/office/drawing/2014/main" id="{4C8D63F1-B82A-4AC9-BB6D-C8B8E72365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021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5605D66E-870C-438D-8FA8-2ECCA1C9AC61}"/>
                </a:ext>
              </a:extLst>
            </p:cNvPr>
            <p:cNvGrpSpPr/>
            <p:nvPr/>
          </p:nvGrpSpPr>
          <p:grpSpPr>
            <a:xfrm>
              <a:off x="1104472" y="2633912"/>
              <a:ext cx="154466" cy="825561"/>
              <a:chOff x="1069744" y="2633912"/>
              <a:chExt cx="154466" cy="825561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85DC7D-2322-489A-AF08-B936F6C8DE18}"/>
                  </a:ext>
                </a:extLst>
              </p:cNvPr>
              <p:cNvSpPr/>
              <p:nvPr/>
            </p:nvSpPr>
            <p:spPr>
              <a:xfrm>
                <a:off x="1069744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2" name="直線單箭頭接點 31">
                <a:extLst>
                  <a:ext uri="{FF2B5EF4-FFF2-40B4-BE49-F238E27FC236}">
                    <a16:creationId xmlns:a16="http://schemas.microsoft.com/office/drawing/2014/main" id="{B42DC66A-815F-43CC-AEB7-70CDBEFFD3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6977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BD9596CA-8B97-4515-83D7-B0240A2EFBBB}"/>
                </a:ext>
              </a:extLst>
            </p:cNvPr>
            <p:cNvGrpSpPr/>
            <p:nvPr/>
          </p:nvGrpSpPr>
          <p:grpSpPr>
            <a:xfrm>
              <a:off x="1444296" y="2633912"/>
              <a:ext cx="154466" cy="825561"/>
              <a:chOff x="1326625" y="2633912"/>
              <a:chExt cx="154466" cy="825561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8BF90FD-9685-4A88-B42E-A4FDB7F020FC}"/>
                  </a:ext>
                </a:extLst>
              </p:cNvPr>
              <p:cNvSpPr/>
              <p:nvPr/>
            </p:nvSpPr>
            <p:spPr>
              <a:xfrm>
                <a:off x="1326625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0" name="直線單箭頭接點 29">
                <a:extLst>
                  <a:ext uri="{FF2B5EF4-FFF2-40B4-BE49-F238E27FC236}">
                    <a16:creationId xmlns:a16="http://schemas.microsoft.com/office/drawing/2014/main" id="{E58E51A2-D048-44DF-B2C5-62AE3DC0C8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1485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9977760B-8948-43EA-958A-FDE3DEAFAC93}"/>
                </a:ext>
              </a:extLst>
            </p:cNvPr>
            <p:cNvGrpSpPr/>
            <p:nvPr/>
          </p:nvGrpSpPr>
          <p:grpSpPr>
            <a:xfrm>
              <a:off x="1784120" y="2633912"/>
              <a:ext cx="154466" cy="825561"/>
              <a:chOff x="1574570" y="2633912"/>
              <a:chExt cx="154466" cy="825561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17BC947-2185-4B85-ADB1-2205C76498BC}"/>
                  </a:ext>
                </a:extLst>
              </p:cNvPr>
              <p:cNvSpPr/>
              <p:nvPr/>
            </p:nvSpPr>
            <p:spPr>
              <a:xfrm>
                <a:off x="1574570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8" name="直線單箭頭接點 27">
                <a:extLst>
                  <a:ext uri="{FF2B5EF4-FFF2-40B4-BE49-F238E27FC236}">
                    <a16:creationId xmlns:a16="http://schemas.microsoft.com/office/drawing/2014/main" id="{17249729-5429-4DDB-8A09-7CEC4E03BB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803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80A9222A-5F79-403A-B1DB-1C23B05CA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49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556B4006-550E-4922-A445-39FAD81F42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97" y="4754871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610801B4-7B47-482C-A721-E2AB956107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90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6ACEAACB-6B5B-440D-84AC-EAAD02019F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608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19C46421-FAD3-45DD-9BCD-D51F3C6C713C}"/>
              </a:ext>
            </a:extLst>
          </p:cNvPr>
          <p:cNvCxnSpPr>
            <a:cxnSpLocks/>
          </p:cNvCxnSpPr>
          <p:nvPr/>
        </p:nvCxnSpPr>
        <p:spPr>
          <a:xfrm flipV="1">
            <a:off x="7919001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C187EBF6-44DB-41D2-A38A-53D7CAEBEA95}"/>
              </a:ext>
            </a:extLst>
          </p:cNvPr>
          <p:cNvSpPr/>
          <p:nvPr/>
        </p:nvSpPr>
        <p:spPr>
          <a:xfrm>
            <a:off x="7799410" y="2543340"/>
            <a:ext cx="23958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FF2AD7F-629A-47B3-A3E8-72B920441B37}"/>
              </a:ext>
            </a:extLst>
          </p:cNvPr>
          <p:cNvSpPr txBox="1"/>
          <p:nvPr/>
        </p:nvSpPr>
        <p:spPr>
          <a:xfrm>
            <a:off x="7403943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zh-TW" altLang="en-US" dirty="0"/>
              <a:t>習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6EB4AA2D-32BB-4940-8A24-D695FCAA884C}"/>
              </a:ext>
            </a:extLst>
          </p:cNvPr>
          <p:cNvGrpSpPr/>
          <p:nvPr/>
        </p:nvGrpSpPr>
        <p:grpSpPr>
          <a:xfrm>
            <a:off x="7799410" y="5447076"/>
            <a:ext cx="239580" cy="720000"/>
            <a:chOff x="3445729" y="5741259"/>
            <a:chExt cx="239580" cy="720000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6650187-3F92-490D-B089-38D69968C31C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C0D3FF77-7BA9-4A37-85CE-604A06DA86BE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814BC09-5B20-48F8-9D0E-CE9CDDB6FF7E}"/>
              </a:ext>
            </a:extLst>
          </p:cNvPr>
          <p:cNvCxnSpPr>
            <a:cxnSpLocks/>
          </p:cNvCxnSpPr>
          <p:nvPr/>
        </p:nvCxnSpPr>
        <p:spPr>
          <a:xfrm flipV="1">
            <a:off x="7927360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22E8FA5-106C-4F1D-9E2D-29D5B510C39C}"/>
              </a:ext>
            </a:extLst>
          </p:cNvPr>
          <p:cNvSpPr txBox="1"/>
          <p:nvPr/>
        </p:nvSpPr>
        <p:spPr>
          <a:xfrm>
            <a:off x="8159983" y="1573442"/>
            <a:ext cx="710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4473E1F-90BF-4AED-8C9B-49FFDE6D1313}"/>
              </a:ext>
            </a:extLst>
          </p:cNvPr>
          <p:cNvSpPr txBox="1"/>
          <p:nvPr/>
        </p:nvSpPr>
        <p:spPr>
          <a:xfrm>
            <a:off x="584200" y="5974788"/>
            <a:ext cx="161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 機器學習 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E84EB29F-49B6-4DF8-96E2-2D572FD7A259}"/>
              </a:ext>
            </a:extLst>
          </p:cNvPr>
          <p:cNvCxnSpPr>
            <a:cxnSpLocks/>
          </p:cNvCxnSpPr>
          <p:nvPr/>
        </p:nvCxnSpPr>
        <p:spPr>
          <a:xfrm flipV="1">
            <a:off x="4630392" y="204297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CC11D57-6EFE-458D-93DB-1B4048557087}"/>
              </a:ext>
            </a:extLst>
          </p:cNvPr>
          <p:cNvSpPr txBox="1"/>
          <p:nvPr/>
        </p:nvSpPr>
        <p:spPr>
          <a:xfrm>
            <a:off x="4282951" y="1678310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3E4D4ADC-0E3F-42C6-8AFC-C69DA094A16E}"/>
              </a:ext>
            </a:extLst>
          </p:cNvPr>
          <p:cNvCxnSpPr>
            <a:cxnSpLocks/>
          </p:cNvCxnSpPr>
          <p:nvPr/>
        </p:nvCxnSpPr>
        <p:spPr>
          <a:xfrm flipV="1">
            <a:off x="5723409" y="203884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0349AC42-9A40-46E5-B646-3F2FAE777F95}"/>
              </a:ext>
            </a:extLst>
          </p:cNvPr>
          <p:cNvSpPr txBox="1"/>
          <p:nvPr/>
        </p:nvSpPr>
        <p:spPr>
          <a:xfrm>
            <a:off x="4457179" y="2027953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825A94E-1888-4809-BE7F-9B9382E37804}"/>
              </a:ext>
            </a:extLst>
          </p:cNvPr>
          <p:cNvSpPr txBox="1"/>
          <p:nvPr/>
        </p:nvSpPr>
        <p:spPr>
          <a:xfrm>
            <a:off x="5375968" y="1674181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B0D5F40E-88DD-4C66-8599-75BC6F539BF1}"/>
              </a:ext>
            </a:extLst>
          </p:cNvPr>
          <p:cNvCxnSpPr>
            <a:cxnSpLocks/>
          </p:cNvCxnSpPr>
          <p:nvPr/>
        </p:nvCxnSpPr>
        <p:spPr>
          <a:xfrm flipV="1">
            <a:off x="6862453" y="2034252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820AA0E-4B56-43E2-9CFF-24A5189665FF}"/>
              </a:ext>
            </a:extLst>
          </p:cNvPr>
          <p:cNvSpPr txBox="1"/>
          <p:nvPr/>
        </p:nvSpPr>
        <p:spPr>
          <a:xfrm>
            <a:off x="5596223" y="2023361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A89F5D2-DE70-404A-BA5E-B3394A3608AE}"/>
              </a:ext>
            </a:extLst>
          </p:cNvPr>
          <p:cNvSpPr txBox="1"/>
          <p:nvPr/>
        </p:nvSpPr>
        <p:spPr>
          <a:xfrm>
            <a:off x="6515012" y="1669589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習</a:t>
            </a: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63670771-ABD5-4234-9F6D-13D41C75F5E8}"/>
              </a:ext>
            </a:extLst>
          </p:cNvPr>
          <p:cNvCxnSpPr>
            <a:cxnSpLocks/>
          </p:cNvCxnSpPr>
          <p:nvPr/>
        </p:nvCxnSpPr>
        <p:spPr>
          <a:xfrm flipV="1">
            <a:off x="3521857" y="204465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5600B382-4E26-4B19-BFDC-934E7569F2BA}"/>
              </a:ext>
            </a:extLst>
          </p:cNvPr>
          <p:cNvCxnSpPr>
            <a:cxnSpLocks/>
          </p:cNvCxnSpPr>
          <p:nvPr/>
        </p:nvCxnSpPr>
        <p:spPr>
          <a:xfrm flipV="1">
            <a:off x="3507343" y="331159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E82729AE-FA6C-4843-AD8D-7D45B0787291}"/>
              </a:ext>
            </a:extLst>
          </p:cNvPr>
          <p:cNvCxnSpPr>
            <a:cxnSpLocks/>
          </p:cNvCxnSpPr>
          <p:nvPr/>
        </p:nvCxnSpPr>
        <p:spPr>
          <a:xfrm flipV="1">
            <a:off x="3507343" y="51155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8727418-8D48-4A46-8C51-7B08DF75B73D}"/>
              </a:ext>
            </a:extLst>
          </p:cNvPr>
          <p:cNvSpPr txBox="1"/>
          <p:nvPr/>
        </p:nvSpPr>
        <p:spPr>
          <a:xfrm>
            <a:off x="3000880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4E0E6FC-62CF-43A0-A161-AB9DF5593879}"/>
              </a:ext>
            </a:extLst>
          </p:cNvPr>
          <p:cNvSpPr/>
          <p:nvPr/>
        </p:nvSpPr>
        <p:spPr>
          <a:xfrm>
            <a:off x="3387752" y="2532296"/>
            <a:ext cx="23958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95576A0C-3681-406D-B274-73B4F5F9E394}"/>
              </a:ext>
            </a:extLst>
          </p:cNvPr>
          <p:cNvGrpSpPr/>
          <p:nvPr/>
        </p:nvGrpSpPr>
        <p:grpSpPr>
          <a:xfrm>
            <a:off x="3396347" y="5449828"/>
            <a:ext cx="239580" cy="720000"/>
            <a:chOff x="3445729" y="5741259"/>
            <a:chExt cx="23958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DDB8810F-623C-4CDF-A277-B0786C6233CF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9E32748D-AB57-4570-AC74-C73AE4DEC265}"/>
                </a:ext>
              </a:extLst>
            </p:cNvPr>
            <p:cNvSpPr/>
            <p:nvPr/>
          </p:nvSpPr>
          <p:spPr>
            <a:xfrm>
              <a:off x="3483679" y="6179621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B9D8156-7B4A-4877-BB80-79A391CD1534}"/>
              </a:ext>
            </a:extLst>
          </p:cNvPr>
          <p:cNvSpPr txBox="1"/>
          <p:nvPr/>
        </p:nvSpPr>
        <p:spPr>
          <a:xfrm>
            <a:off x="3174416" y="1679993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機</a:t>
            </a:r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3151424A-840E-4DF1-8012-B59D87DFE3BC}"/>
              </a:ext>
            </a:extLst>
          </p:cNvPr>
          <p:cNvCxnSpPr>
            <a:cxnSpLocks/>
          </p:cNvCxnSpPr>
          <p:nvPr/>
        </p:nvCxnSpPr>
        <p:spPr>
          <a:xfrm flipV="1">
            <a:off x="4627593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757E8442-3C77-4CD0-B7D8-B2E6FCC8DC7B}"/>
              </a:ext>
            </a:extLst>
          </p:cNvPr>
          <p:cNvSpPr/>
          <p:nvPr/>
        </p:nvSpPr>
        <p:spPr>
          <a:xfrm>
            <a:off x="4508002" y="2543340"/>
            <a:ext cx="23958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CFB9D1D-76AF-49D8-A328-22E97DF922E0}"/>
              </a:ext>
            </a:extLst>
          </p:cNvPr>
          <p:cNvSpPr txBox="1"/>
          <p:nvPr/>
        </p:nvSpPr>
        <p:spPr>
          <a:xfrm>
            <a:off x="4112336" y="617534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</a:t>
            </a:r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A38D8308-7ECA-40EE-A3FD-BF159A512908}"/>
              </a:ext>
            </a:extLst>
          </p:cNvPr>
          <p:cNvGrpSpPr/>
          <p:nvPr/>
        </p:nvGrpSpPr>
        <p:grpSpPr>
          <a:xfrm>
            <a:off x="4508002" y="5447076"/>
            <a:ext cx="239580" cy="720000"/>
            <a:chOff x="3445729" y="5741259"/>
            <a:chExt cx="239580" cy="72000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D53FBD2-6286-479E-B6CB-341F1064C8AC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B7A9210D-B90F-432E-86AA-6B7BE4BD944E}"/>
                </a:ext>
              </a:extLst>
            </p:cNvPr>
            <p:cNvSpPr/>
            <p:nvPr/>
          </p:nvSpPr>
          <p:spPr>
            <a:xfrm>
              <a:off x="3483679" y="5963721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C97A0401-9B58-41C6-BACB-05C211CB1A87}"/>
              </a:ext>
            </a:extLst>
          </p:cNvPr>
          <p:cNvCxnSpPr>
            <a:cxnSpLocks/>
          </p:cNvCxnSpPr>
          <p:nvPr/>
        </p:nvCxnSpPr>
        <p:spPr>
          <a:xfrm flipV="1">
            <a:off x="4635952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3EDB26BF-B225-41A6-B4FD-EEC099893FF7}"/>
              </a:ext>
            </a:extLst>
          </p:cNvPr>
          <p:cNvCxnSpPr>
            <a:cxnSpLocks/>
          </p:cNvCxnSpPr>
          <p:nvPr/>
        </p:nvCxnSpPr>
        <p:spPr>
          <a:xfrm flipV="1">
            <a:off x="5738850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B5F9C411-9BB1-48CF-80BE-333BCAF33FD2}"/>
              </a:ext>
            </a:extLst>
          </p:cNvPr>
          <p:cNvSpPr/>
          <p:nvPr/>
        </p:nvSpPr>
        <p:spPr>
          <a:xfrm>
            <a:off x="5619259" y="2543340"/>
            <a:ext cx="239580" cy="72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11608D1A-7756-468F-A4D4-74AC3F616C8C}"/>
              </a:ext>
            </a:extLst>
          </p:cNvPr>
          <p:cNvSpPr txBox="1"/>
          <p:nvPr/>
        </p:nvSpPr>
        <p:spPr>
          <a:xfrm>
            <a:off x="5223792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ED4A455B-55EA-48FC-B63C-4D9D918A4560}"/>
              </a:ext>
            </a:extLst>
          </p:cNvPr>
          <p:cNvGrpSpPr/>
          <p:nvPr/>
        </p:nvGrpSpPr>
        <p:grpSpPr>
          <a:xfrm>
            <a:off x="5619259" y="5447076"/>
            <a:ext cx="239580" cy="720000"/>
            <a:chOff x="3445729" y="5741259"/>
            <a:chExt cx="239580" cy="720000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D7B362A3-9CB5-4725-AFF9-6D628FB8C85F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C64E8FD0-D449-40B0-8F3D-7741E9EF65A4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D72D6C1F-55E3-45CD-A7FA-D557EE36EEB5}"/>
              </a:ext>
            </a:extLst>
          </p:cNvPr>
          <p:cNvCxnSpPr>
            <a:cxnSpLocks/>
          </p:cNvCxnSpPr>
          <p:nvPr/>
        </p:nvCxnSpPr>
        <p:spPr>
          <a:xfrm flipV="1">
            <a:off x="5747209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87503CD9-3BEB-4477-B151-D40FD4A34CA5}"/>
              </a:ext>
            </a:extLst>
          </p:cNvPr>
          <p:cNvCxnSpPr>
            <a:cxnSpLocks/>
          </p:cNvCxnSpPr>
          <p:nvPr/>
        </p:nvCxnSpPr>
        <p:spPr>
          <a:xfrm flipV="1">
            <a:off x="6850307" y="3322115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5D1B14DC-B4ED-4310-B485-5EE4DBAE4C5B}"/>
              </a:ext>
            </a:extLst>
          </p:cNvPr>
          <p:cNvSpPr/>
          <p:nvPr/>
        </p:nvSpPr>
        <p:spPr>
          <a:xfrm>
            <a:off x="6730716" y="2542818"/>
            <a:ext cx="239580" cy="72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4D2822AF-C0CD-4DB1-B36F-6929B78441C2}"/>
              </a:ext>
            </a:extLst>
          </p:cNvPr>
          <p:cNvSpPr txBox="1"/>
          <p:nvPr/>
        </p:nvSpPr>
        <p:spPr>
          <a:xfrm>
            <a:off x="6335249" y="6156377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5B9D93BC-715B-4F26-96CD-71C28ED92F24}"/>
              </a:ext>
            </a:extLst>
          </p:cNvPr>
          <p:cNvGrpSpPr/>
          <p:nvPr/>
        </p:nvGrpSpPr>
        <p:grpSpPr>
          <a:xfrm>
            <a:off x="6730716" y="5446554"/>
            <a:ext cx="239580" cy="720000"/>
            <a:chOff x="3445729" y="5741259"/>
            <a:chExt cx="239580" cy="720000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728024C6-FBC5-4F7C-A647-BF1FFF830EE4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266703C8-6D9D-4965-8847-7EA5B2C23D26}"/>
                </a:ext>
              </a:extLst>
            </p:cNvPr>
            <p:cNvSpPr/>
            <p:nvPr/>
          </p:nvSpPr>
          <p:spPr>
            <a:xfrm>
              <a:off x="3483679" y="6137892"/>
              <a:ext cx="180000" cy="180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8DBD1E4F-841A-47BA-A68C-B7266708E4C8}"/>
              </a:ext>
            </a:extLst>
          </p:cNvPr>
          <p:cNvCxnSpPr>
            <a:cxnSpLocks/>
          </p:cNvCxnSpPr>
          <p:nvPr/>
        </p:nvCxnSpPr>
        <p:spPr>
          <a:xfrm flipV="1">
            <a:off x="6858666" y="512769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1214E4F8-CEF8-4C57-BB74-9C030F449E48}"/>
              </a:ext>
            </a:extLst>
          </p:cNvPr>
          <p:cNvSpPr txBox="1"/>
          <p:nvPr/>
        </p:nvSpPr>
        <p:spPr>
          <a:xfrm>
            <a:off x="3364162" y="2032082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9C5E51CD-E6B9-4617-8313-3867B9E79F7B}"/>
              </a:ext>
            </a:extLst>
          </p:cNvPr>
          <p:cNvSpPr txBox="1"/>
          <p:nvPr/>
        </p:nvSpPr>
        <p:spPr>
          <a:xfrm>
            <a:off x="4401849" y="507970"/>
            <a:ext cx="3922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 do not know the correct output length.</a:t>
            </a:r>
            <a:endParaRPr lang="zh-TW" altLang="en-US" sz="2400" dirty="0"/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9E1306B2-832F-4164-8CED-FD9B835944A1}"/>
              </a:ext>
            </a:extLst>
          </p:cNvPr>
          <p:cNvSpPr/>
          <p:nvPr/>
        </p:nvSpPr>
        <p:spPr>
          <a:xfrm>
            <a:off x="2994361" y="3824507"/>
            <a:ext cx="5520989" cy="1291009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CF18F33A-062D-4930-9EAF-135545C94BB8}"/>
              </a:ext>
            </a:extLst>
          </p:cNvPr>
          <p:cNvSpPr txBox="1"/>
          <p:nvPr/>
        </p:nvSpPr>
        <p:spPr>
          <a:xfrm>
            <a:off x="7290459" y="1223462"/>
            <a:ext cx="1853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Never stop!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8" name="投影片編號版面配置區 87">
            <a:extLst>
              <a:ext uri="{FF2B5EF4-FFF2-40B4-BE49-F238E27FC236}">
                <a16:creationId xmlns:a16="http://schemas.microsoft.com/office/drawing/2014/main" id="{C387A1A7-E5D9-4E2A-B97A-BB25EEF9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595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8" grpId="0" animBg="1"/>
      <p:bldP spid="39" grpId="0"/>
      <p:bldP spid="45" grpId="0"/>
      <p:bldP spid="86" grpId="0"/>
      <p:bldP spid="8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推文接龍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/>
              <a:t>Tweet Solitaire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92414" y="5343650"/>
            <a:ext cx="7415870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2800" dirty="0"/>
              <a:t>推 </a:t>
            </a:r>
            <a:r>
              <a:rPr lang="en-US" altLang="zh-TW" sz="2800" dirty="0" err="1"/>
              <a:t>tlkagk</a:t>
            </a:r>
            <a:r>
              <a:rPr lang="en-US" altLang="zh-TW" sz="2800" dirty="0"/>
              <a:t>:       =========</a:t>
            </a:r>
            <a:r>
              <a:rPr lang="zh-TW" altLang="en-US" sz="2800" dirty="0"/>
              <a:t>斷</a:t>
            </a:r>
            <a:r>
              <a:rPr lang="en-US" altLang="zh-TW" sz="2800" dirty="0"/>
              <a:t>==========</a:t>
            </a:r>
            <a:endParaRPr lang="zh-TW" altLang="en-US" sz="2800" dirty="0"/>
          </a:p>
        </p:txBody>
      </p:sp>
      <p:grpSp>
        <p:nvGrpSpPr>
          <p:cNvPr id="3" name="群組 2"/>
          <p:cNvGrpSpPr/>
          <p:nvPr/>
        </p:nvGrpSpPr>
        <p:grpSpPr>
          <a:xfrm>
            <a:off x="992414" y="1933143"/>
            <a:ext cx="7415870" cy="3410507"/>
            <a:chOff x="876300" y="1863725"/>
            <a:chExt cx="7415870" cy="341050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300" y="1863725"/>
              <a:ext cx="7415870" cy="3410507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390650" y="1932087"/>
              <a:ext cx="815521" cy="324530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34F3DD-CFAF-4096-A0E3-B74FD945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5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7CBCEBD-75DA-43C9-8246-F8A56DA65910}"/>
              </a:ext>
            </a:extLst>
          </p:cNvPr>
          <p:cNvCxnSpPr>
            <a:cxnSpLocks/>
          </p:cNvCxnSpPr>
          <p:nvPr/>
        </p:nvCxnSpPr>
        <p:spPr>
          <a:xfrm flipV="1">
            <a:off x="3507343" y="331159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89F675EB-7FFA-43BE-88BC-92B6C52D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0D50BFEA-0010-42FA-B408-6E2158070C07}"/>
              </a:ext>
            </a:extLst>
          </p:cNvPr>
          <p:cNvSpPr/>
          <p:nvPr/>
        </p:nvSpPr>
        <p:spPr>
          <a:xfrm>
            <a:off x="2994361" y="3824507"/>
            <a:ext cx="5520989" cy="1291009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59D15DB-54A9-4B2C-AB6B-16A007344187}"/>
              </a:ext>
            </a:extLst>
          </p:cNvPr>
          <p:cNvSpPr/>
          <p:nvPr/>
        </p:nvSpPr>
        <p:spPr>
          <a:xfrm>
            <a:off x="669615" y="2883753"/>
            <a:ext cx="1400532" cy="78784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7A3C5E6-0EDD-461F-9112-D60A13787B20}"/>
              </a:ext>
            </a:extLst>
          </p:cNvPr>
          <p:cNvCxnSpPr>
            <a:cxnSpLocks/>
          </p:cNvCxnSpPr>
          <p:nvPr/>
        </p:nvCxnSpPr>
        <p:spPr>
          <a:xfrm>
            <a:off x="2167113" y="3258507"/>
            <a:ext cx="4118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58D49827-ADE0-4E0F-AACA-AEC9B524C7A8}"/>
              </a:ext>
            </a:extLst>
          </p:cNvPr>
          <p:cNvCxnSpPr>
            <a:cxnSpLocks/>
          </p:cNvCxnSpPr>
          <p:nvPr/>
        </p:nvCxnSpPr>
        <p:spPr>
          <a:xfrm>
            <a:off x="2583547" y="4479735"/>
            <a:ext cx="3672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61A0868-6E70-4820-9D2E-BBAB01F98432}"/>
              </a:ext>
            </a:extLst>
          </p:cNvPr>
          <p:cNvCxnSpPr>
            <a:cxnSpLocks/>
          </p:cNvCxnSpPr>
          <p:nvPr/>
        </p:nvCxnSpPr>
        <p:spPr>
          <a:xfrm>
            <a:off x="2583547" y="3244313"/>
            <a:ext cx="0" cy="1215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0A5B1A5-6207-4401-8140-89053D16B210}"/>
              </a:ext>
            </a:extLst>
          </p:cNvPr>
          <p:cNvGrpSpPr/>
          <p:nvPr/>
        </p:nvGrpSpPr>
        <p:grpSpPr>
          <a:xfrm>
            <a:off x="584200" y="2986246"/>
            <a:ext cx="1588901" cy="2988542"/>
            <a:chOff x="553420" y="2633912"/>
            <a:chExt cx="1588901" cy="2988542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4F056784-52A7-4DF5-82AD-F1098FB33783}"/>
                </a:ext>
              </a:extLst>
            </p:cNvPr>
            <p:cNvSpPr/>
            <p:nvPr/>
          </p:nvSpPr>
          <p:spPr>
            <a:xfrm>
              <a:off x="553420" y="3459473"/>
              <a:ext cx="1582913" cy="1291009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Encoder</a:t>
              </a:r>
              <a:endParaRPr lang="zh-TW" altLang="en-US" sz="2800" dirty="0"/>
            </a:p>
          </p:txBody>
        </p:sp>
        <p:grpSp>
          <p:nvGrpSpPr>
            <p:cNvPr id="53" name="群組 106">
              <a:extLst>
                <a:ext uri="{FF2B5EF4-FFF2-40B4-BE49-F238E27FC236}">
                  <a16:creationId xmlns:a16="http://schemas.microsoft.com/office/drawing/2014/main" id="{3BB84414-24F3-4986-840B-8DF3CA946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28650" y="5096765"/>
              <a:ext cx="1513671" cy="525689"/>
              <a:chOff x="467932" y="3914400"/>
              <a:chExt cx="2909888" cy="576263"/>
            </a:xfrm>
          </p:grpSpPr>
          <p:pic>
            <p:nvPicPr>
              <p:cNvPr id="54" name="Picture 9">
                <a:extLst>
                  <a:ext uri="{FF2B5EF4-FFF2-40B4-BE49-F238E27FC236}">
                    <a16:creationId xmlns:a16="http://schemas.microsoft.com/office/drawing/2014/main" id="{32F6795A-C304-4DF9-9228-9EEC712BDC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9">
                <a:extLst>
                  <a:ext uri="{FF2B5EF4-FFF2-40B4-BE49-F238E27FC236}">
                    <a16:creationId xmlns:a16="http://schemas.microsoft.com/office/drawing/2014/main" id="{A4594551-7C43-42E9-B322-D09637C903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B60376B-D0BE-4A9D-A039-F794153577CD}"/>
                </a:ext>
              </a:extLst>
            </p:cNvPr>
            <p:cNvSpPr/>
            <p:nvPr/>
          </p:nvSpPr>
          <p:spPr>
            <a:xfrm>
              <a:off x="764648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90AA3BB-F0ED-46D7-8242-1130FABAFFEA}"/>
                </a:ext>
              </a:extLst>
            </p:cNvPr>
            <p:cNvSpPr/>
            <p:nvPr/>
          </p:nvSpPr>
          <p:spPr>
            <a:xfrm>
              <a:off x="1114984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E096E17-8B24-4860-A095-B34C4F553CE9}"/>
                </a:ext>
              </a:extLst>
            </p:cNvPr>
            <p:cNvSpPr/>
            <p:nvPr/>
          </p:nvSpPr>
          <p:spPr>
            <a:xfrm>
              <a:off x="1444296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E4BE4E5-4674-4049-AEDE-F84F6453C857}"/>
                </a:ext>
              </a:extLst>
            </p:cNvPr>
            <p:cNvSpPr/>
            <p:nvPr/>
          </p:nvSpPr>
          <p:spPr>
            <a:xfrm>
              <a:off x="1796860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6A975D4B-59EC-491B-A2FF-0B53056E2DE0}"/>
                </a:ext>
              </a:extLst>
            </p:cNvPr>
            <p:cNvGrpSpPr/>
            <p:nvPr/>
          </p:nvGrpSpPr>
          <p:grpSpPr>
            <a:xfrm>
              <a:off x="764648" y="2633912"/>
              <a:ext cx="154466" cy="825561"/>
              <a:chOff x="821798" y="2633912"/>
              <a:chExt cx="154466" cy="825561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1E99C44-3D3F-4907-816D-5DDCCE94B3CD}"/>
                  </a:ext>
                </a:extLst>
              </p:cNvPr>
              <p:cNvSpPr/>
              <p:nvPr/>
            </p:nvSpPr>
            <p:spPr>
              <a:xfrm>
                <a:off x="821798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9" name="直線單箭頭接點 78">
                <a:extLst>
                  <a:ext uri="{FF2B5EF4-FFF2-40B4-BE49-F238E27FC236}">
                    <a16:creationId xmlns:a16="http://schemas.microsoft.com/office/drawing/2014/main" id="{C4D9D675-0A91-4EDE-977C-012F89901C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021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6907F24C-9BEE-4278-8F7A-8A03CE4C02A7}"/>
                </a:ext>
              </a:extLst>
            </p:cNvPr>
            <p:cNvGrpSpPr/>
            <p:nvPr/>
          </p:nvGrpSpPr>
          <p:grpSpPr>
            <a:xfrm>
              <a:off x="1104472" y="2633912"/>
              <a:ext cx="154466" cy="825561"/>
              <a:chOff x="1069744" y="2633912"/>
              <a:chExt cx="154466" cy="825561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D6552E6-E159-4624-A030-54C18597A851}"/>
                  </a:ext>
                </a:extLst>
              </p:cNvPr>
              <p:cNvSpPr/>
              <p:nvPr/>
            </p:nvSpPr>
            <p:spPr>
              <a:xfrm>
                <a:off x="1069744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C83E41EC-EB51-4DF3-B53F-E92DD07C7B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6977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8949AA72-CD57-4A94-A53D-4A63CA7BE4F2}"/>
                </a:ext>
              </a:extLst>
            </p:cNvPr>
            <p:cNvGrpSpPr/>
            <p:nvPr/>
          </p:nvGrpSpPr>
          <p:grpSpPr>
            <a:xfrm>
              <a:off x="1444296" y="2633912"/>
              <a:ext cx="154466" cy="825561"/>
              <a:chOff x="1326625" y="2633912"/>
              <a:chExt cx="154466" cy="825561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B3A15324-20AB-4DFA-A692-F045094715E3}"/>
                  </a:ext>
                </a:extLst>
              </p:cNvPr>
              <p:cNvSpPr/>
              <p:nvPr/>
            </p:nvSpPr>
            <p:spPr>
              <a:xfrm>
                <a:off x="1326625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60771D29-C6AB-4497-A41F-15F961A9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1485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2588D149-2B1F-4CC1-A917-B9ED131923E4}"/>
                </a:ext>
              </a:extLst>
            </p:cNvPr>
            <p:cNvGrpSpPr/>
            <p:nvPr/>
          </p:nvGrpSpPr>
          <p:grpSpPr>
            <a:xfrm>
              <a:off x="1784120" y="2633912"/>
              <a:ext cx="154466" cy="825561"/>
              <a:chOff x="1574570" y="2633912"/>
              <a:chExt cx="154466" cy="825561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0DE06E1E-4EA1-468E-AFB6-731401F90FF3}"/>
                  </a:ext>
                </a:extLst>
              </p:cNvPr>
              <p:cNvSpPr/>
              <p:nvPr/>
            </p:nvSpPr>
            <p:spPr>
              <a:xfrm>
                <a:off x="1574570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F4813897-2DFD-4928-8C1B-F5F67B395F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803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3296B799-9B8F-46F2-92E5-F9645BB35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49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3882FA90-F4FF-4117-B14F-8B5C90DB51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97" y="4754871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72A7ACDA-0203-42A7-87D5-5FEEA0E70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90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756DAF56-7513-4450-8F66-478A24726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608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8DA3E1C6-5B4A-40BC-B05B-D9D9BA6F2F17}"/>
              </a:ext>
            </a:extLst>
          </p:cNvPr>
          <p:cNvCxnSpPr>
            <a:cxnSpLocks/>
          </p:cNvCxnSpPr>
          <p:nvPr/>
        </p:nvCxnSpPr>
        <p:spPr>
          <a:xfrm flipV="1">
            <a:off x="3507343" y="51155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9ECB5E1C-AA4E-4A16-9B8F-FCCA0C0D083D}"/>
              </a:ext>
            </a:extLst>
          </p:cNvPr>
          <p:cNvSpPr txBox="1"/>
          <p:nvPr/>
        </p:nvSpPr>
        <p:spPr>
          <a:xfrm>
            <a:off x="3000880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44D0E34-5153-4437-8B5F-816B42B63449}"/>
              </a:ext>
            </a:extLst>
          </p:cNvPr>
          <p:cNvSpPr/>
          <p:nvPr/>
        </p:nvSpPr>
        <p:spPr>
          <a:xfrm>
            <a:off x="3387752" y="2532296"/>
            <a:ext cx="23958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A919992-571E-41B3-8D34-F6A7E6B0A11D}"/>
              </a:ext>
            </a:extLst>
          </p:cNvPr>
          <p:cNvSpPr txBox="1"/>
          <p:nvPr/>
        </p:nvSpPr>
        <p:spPr>
          <a:xfrm>
            <a:off x="3565519" y="330354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0B380EB-5473-481E-B317-A2B73B105802}"/>
              </a:ext>
            </a:extLst>
          </p:cNvPr>
          <p:cNvGrpSpPr/>
          <p:nvPr/>
        </p:nvGrpSpPr>
        <p:grpSpPr>
          <a:xfrm>
            <a:off x="3396347" y="5449828"/>
            <a:ext cx="239580" cy="720000"/>
            <a:chOff x="3445729" y="5741259"/>
            <a:chExt cx="239580" cy="720000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782F500-0E3D-4900-99CB-2A24B692856D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3C074D3E-496C-4645-8B24-A15B870BF12B}"/>
                </a:ext>
              </a:extLst>
            </p:cNvPr>
            <p:cNvSpPr/>
            <p:nvPr/>
          </p:nvSpPr>
          <p:spPr>
            <a:xfrm>
              <a:off x="3483679" y="6179621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52" name="表格 52">
            <a:extLst>
              <a:ext uri="{FF2B5EF4-FFF2-40B4-BE49-F238E27FC236}">
                <a16:creationId xmlns:a16="http://schemas.microsoft.com/office/drawing/2014/main" id="{2ED58C30-A196-434F-88B8-C446B0C34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570401"/>
              </p:ext>
            </p:extLst>
          </p:nvPr>
        </p:nvGraphicFramePr>
        <p:xfrm>
          <a:off x="4585457" y="1106666"/>
          <a:ext cx="2112672" cy="22250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56336">
                  <a:extLst>
                    <a:ext uri="{9D8B030D-6E8A-4147-A177-3AD203B41FA5}">
                      <a16:colId xmlns:a16="http://schemas.microsoft.com/office/drawing/2014/main" val="1042909187"/>
                    </a:ext>
                  </a:extLst>
                </a:gridCol>
                <a:gridCol w="1056336">
                  <a:extLst>
                    <a:ext uri="{9D8B030D-6E8A-4147-A177-3AD203B41FA5}">
                      <a16:colId xmlns:a16="http://schemas.microsoft.com/office/drawing/2014/main" val="3721316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12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0.8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826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/>
                        <a:t>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24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692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9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END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926161"/>
                  </a:ext>
                </a:extLst>
              </a:tr>
            </a:tbl>
          </a:graphicData>
        </a:graphic>
      </p:graphicFrame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FBFC7761-DF53-4769-8697-2D10C7A423F0}"/>
              </a:ext>
            </a:extLst>
          </p:cNvPr>
          <p:cNvCxnSpPr>
            <a:cxnSpLocks/>
          </p:cNvCxnSpPr>
          <p:nvPr/>
        </p:nvCxnSpPr>
        <p:spPr>
          <a:xfrm>
            <a:off x="3678328" y="2764656"/>
            <a:ext cx="865702" cy="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左大括弧 59">
            <a:extLst>
              <a:ext uri="{FF2B5EF4-FFF2-40B4-BE49-F238E27FC236}">
                <a16:creationId xmlns:a16="http://schemas.microsoft.com/office/drawing/2014/main" id="{EC515A28-58CC-4D49-B832-9C7A6A1F8F68}"/>
              </a:ext>
            </a:extLst>
          </p:cNvPr>
          <p:cNvSpPr/>
          <p:nvPr/>
        </p:nvSpPr>
        <p:spPr>
          <a:xfrm flipH="1">
            <a:off x="6808140" y="1115456"/>
            <a:ext cx="239579" cy="1854200"/>
          </a:xfrm>
          <a:prstGeom prst="leftBrace">
            <a:avLst>
              <a:gd name="adj1" fmla="val 442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7E929EA-FFFA-44C5-BBAF-D4E1B0D868FD}"/>
              </a:ext>
            </a:extLst>
          </p:cNvPr>
          <p:cNvSpPr txBox="1"/>
          <p:nvPr/>
        </p:nvSpPr>
        <p:spPr>
          <a:xfrm>
            <a:off x="7189432" y="1802933"/>
            <a:ext cx="149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Size V</a:t>
            </a:r>
            <a:endParaRPr lang="zh-TW" altLang="en-US" sz="2400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8BCB51FB-FA95-4F44-B768-85F3A87E4CDB}"/>
              </a:ext>
            </a:extLst>
          </p:cNvPr>
          <p:cNvSpPr txBox="1"/>
          <p:nvPr/>
        </p:nvSpPr>
        <p:spPr>
          <a:xfrm>
            <a:off x="7172897" y="2175796"/>
            <a:ext cx="1494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(common characters)</a:t>
            </a:r>
            <a:endParaRPr lang="zh-TW" altLang="en-US" sz="2400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472A3706-C1A9-4273-B12D-8A9ADD15212E}"/>
              </a:ext>
            </a:extLst>
          </p:cNvPr>
          <p:cNvSpPr txBox="1"/>
          <p:nvPr/>
        </p:nvSpPr>
        <p:spPr>
          <a:xfrm>
            <a:off x="4835956" y="611103"/>
            <a:ext cx="1642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distribution</a:t>
            </a:r>
            <a:endParaRPr lang="zh-TW" altLang="en-US" sz="2400" dirty="0"/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8CAC8461-8C41-4332-A5DE-C8138FD67B4E}"/>
              </a:ext>
            </a:extLst>
          </p:cNvPr>
          <p:cNvSpPr/>
          <p:nvPr/>
        </p:nvSpPr>
        <p:spPr>
          <a:xfrm>
            <a:off x="4544030" y="2969233"/>
            <a:ext cx="2112670" cy="3396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0B3247-D8A1-493D-8399-6963CE6E0C7B}"/>
              </a:ext>
            </a:extLst>
          </p:cNvPr>
          <p:cNvSpPr txBox="1"/>
          <p:nvPr/>
        </p:nvSpPr>
        <p:spPr>
          <a:xfrm>
            <a:off x="475915" y="866148"/>
            <a:ext cx="3730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Adding “Stop Token”</a:t>
            </a:r>
            <a:endParaRPr lang="zh-TW" altLang="en-US" sz="3200" b="1" i="1" u="sng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22A3746-8885-4C59-A364-40A80314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72EC378-5DC0-4FB2-A05C-D4FE48A1B288}"/>
              </a:ext>
            </a:extLst>
          </p:cNvPr>
          <p:cNvSpPr txBox="1"/>
          <p:nvPr/>
        </p:nvSpPr>
        <p:spPr>
          <a:xfrm>
            <a:off x="584200" y="5974788"/>
            <a:ext cx="161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 機器學習 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661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6C9374-906C-43B1-8FD0-332DBB01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Autoregressive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D272C-4B86-4E0E-A2CE-10A298C59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90B07A-7297-44C9-B7E6-59F27684EB30}"/>
              </a:ext>
            </a:extLst>
          </p:cNvPr>
          <p:cNvSpPr txBox="1"/>
          <p:nvPr/>
        </p:nvSpPr>
        <p:spPr>
          <a:xfrm>
            <a:off x="2255627" y="203376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D03478-F11E-4500-AD95-A2928F396560}"/>
              </a:ext>
            </a:extLst>
          </p:cNvPr>
          <p:cNvSpPr/>
          <p:nvPr/>
        </p:nvSpPr>
        <p:spPr>
          <a:xfrm>
            <a:off x="669615" y="2883753"/>
            <a:ext cx="1400532" cy="78784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866D0E0-347B-481A-9F3D-93C1B85D8217}"/>
              </a:ext>
            </a:extLst>
          </p:cNvPr>
          <p:cNvCxnSpPr>
            <a:cxnSpLocks/>
          </p:cNvCxnSpPr>
          <p:nvPr/>
        </p:nvCxnSpPr>
        <p:spPr>
          <a:xfrm>
            <a:off x="2167113" y="3258507"/>
            <a:ext cx="4118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B58E241-934B-410E-A49B-8AFB36C0D705}"/>
              </a:ext>
            </a:extLst>
          </p:cNvPr>
          <p:cNvCxnSpPr>
            <a:cxnSpLocks/>
          </p:cNvCxnSpPr>
          <p:nvPr/>
        </p:nvCxnSpPr>
        <p:spPr>
          <a:xfrm>
            <a:off x="2583547" y="4479735"/>
            <a:ext cx="3672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4E93D9D-2BCB-4122-99BE-C9D02BA4B01D}"/>
              </a:ext>
            </a:extLst>
          </p:cNvPr>
          <p:cNvCxnSpPr>
            <a:cxnSpLocks/>
          </p:cNvCxnSpPr>
          <p:nvPr/>
        </p:nvCxnSpPr>
        <p:spPr>
          <a:xfrm>
            <a:off x="2583547" y="3244313"/>
            <a:ext cx="0" cy="1215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58004D0-3916-45D6-91CB-189632143609}"/>
              </a:ext>
            </a:extLst>
          </p:cNvPr>
          <p:cNvGrpSpPr/>
          <p:nvPr/>
        </p:nvGrpSpPr>
        <p:grpSpPr>
          <a:xfrm>
            <a:off x="584200" y="2986246"/>
            <a:ext cx="1588901" cy="2988542"/>
            <a:chOff x="553420" y="2633912"/>
            <a:chExt cx="1588901" cy="2988542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64CD2168-74F0-40C1-B183-D4DB8262AC1C}"/>
                </a:ext>
              </a:extLst>
            </p:cNvPr>
            <p:cNvSpPr/>
            <p:nvPr/>
          </p:nvSpPr>
          <p:spPr>
            <a:xfrm>
              <a:off x="553420" y="3459473"/>
              <a:ext cx="1582913" cy="1291009"/>
            </a:xfrm>
            <a:prstGeom prst="roundRect">
              <a:avLst/>
            </a:prstGeom>
            <a:blipFill>
              <a:blip r:embed="rId2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Encoder</a:t>
              </a:r>
              <a:endParaRPr lang="zh-TW" altLang="en-US" sz="2800" dirty="0"/>
            </a:p>
          </p:txBody>
        </p:sp>
        <p:grpSp>
          <p:nvGrpSpPr>
            <p:cNvPr id="14" name="群組 106">
              <a:extLst>
                <a:ext uri="{FF2B5EF4-FFF2-40B4-BE49-F238E27FC236}">
                  <a16:creationId xmlns:a16="http://schemas.microsoft.com/office/drawing/2014/main" id="{EDB84554-75F7-4169-9F67-FDACF40BC0A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28650" y="5096765"/>
              <a:ext cx="1513671" cy="525689"/>
              <a:chOff x="467932" y="3914400"/>
              <a:chExt cx="2909888" cy="576263"/>
            </a:xfrm>
          </p:grpSpPr>
          <p:pic>
            <p:nvPicPr>
              <p:cNvPr id="35" name="Picture 9">
                <a:extLst>
                  <a:ext uri="{FF2B5EF4-FFF2-40B4-BE49-F238E27FC236}">
                    <a16:creationId xmlns:a16="http://schemas.microsoft.com/office/drawing/2014/main" id="{998B1EF4-5806-40EA-A47F-656AA4BE7C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Picture 9">
                <a:extLst>
                  <a:ext uri="{FF2B5EF4-FFF2-40B4-BE49-F238E27FC236}">
                    <a16:creationId xmlns:a16="http://schemas.microsoft.com/office/drawing/2014/main" id="{C1326BA5-C925-426E-85B5-6E46DBC6DB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31D5D1E-FC50-4197-B906-896700B1F2C5}"/>
                </a:ext>
              </a:extLst>
            </p:cNvPr>
            <p:cNvSpPr/>
            <p:nvPr/>
          </p:nvSpPr>
          <p:spPr>
            <a:xfrm>
              <a:off x="764648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C3E59C7-F6C5-4A5D-A4B9-3D27BFC71411}"/>
                </a:ext>
              </a:extLst>
            </p:cNvPr>
            <p:cNvSpPr/>
            <p:nvPr/>
          </p:nvSpPr>
          <p:spPr>
            <a:xfrm>
              <a:off x="1114984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C5EF5B5-2EF2-44E4-A295-D307846D0E40}"/>
                </a:ext>
              </a:extLst>
            </p:cNvPr>
            <p:cNvSpPr/>
            <p:nvPr/>
          </p:nvSpPr>
          <p:spPr>
            <a:xfrm>
              <a:off x="1444296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AEB72F0-13D5-43B4-9E4E-A2A661B831BD}"/>
                </a:ext>
              </a:extLst>
            </p:cNvPr>
            <p:cNvSpPr/>
            <p:nvPr/>
          </p:nvSpPr>
          <p:spPr>
            <a:xfrm>
              <a:off x="1796860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8E8299E2-EFE4-471B-B06B-F66BD21A1841}"/>
                </a:ext>
              </a:extLst>
            </p:cNvPr>
            <p:cNvGrpSpPr/>
            <p:nvPr/>
          </p:nvGrpSpPr>
          <p:grpSpPr>
            <a:xfrm>
              <a:off x="764648" y="2633912"/>
              <a:ext cx="154466" cy="825561"/>
              <a:chOff x="821798" y="2633912"/>
              <a:chExt cx="154466" cy="825561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B87F8336-8105-481D-9D78-C72DFE771067}"/>
                  </a:ext>
                </a:extLst>
              </p:cNvPr>
              <p:cNvSpPr/>
              <p:nvPr/>
            </p:nvSpPr>
            <p:spPr>
              <a:xfrm>
                <a:off x="821798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4" name="直線單箭頭接點 33">
                <a:extLst>
                  <a:ext uri="{FF2B5EF4-FFF2-40B4-BE49-F238E27FC236}">
                    <a16:creationId xmlns:a16="http://schemas.microsoft.com/office/drawing/2014/main" id="{4C8D63F1-B82A-4AC9-BB6D-C8B8E72365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021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5605D66E-870C-438D-8FA8-2ECCA1C9AC61}"/>
                </a:ext>
              </a:extLst>
            </p:cNvPr>
            <p:cNvGrpSpPr/>
            <p:nvPr/>
          </p:nvGrpSpPr>
          <p:grpSpPr>
            <a:xfrm>
              <a:off x="1104472" y="2633912"/>
              <a:ext cx="154466" cy="825561"/>
              <a:chOff x="1069744" y="2633912"/>
              <a:chExt cx="154466" cy="825561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85DC7D-2322-489A-AF08-B936F6C8DE18}"/>
                  </a:ext>
                </a:extLst>
              </p:cNvPr>
              <p:cNvSpPr/>
              <p:nvPr/>
            </p:nvSpPr>
            <p:spPr>
              <a:xfrm>
                <a:off x="1069744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2" name="直線單箭頭接點 31">
                <a:extLst>
                  <a:ext uri="{FF2B5EF4-FFF2-40B4-BE49-F238E27FC236}">
                    <a16:creationId xmlns:a16="http://schemas.microsoft.com/office/drawing/2014/main" id="{B42DC66A-815F-43CC-AEB7-70CDBEFFD3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6977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BD9596CA-8B97-4515-83D7-B0240A2EFBBB}"/>
                </a:ext>
              </a:extLst>
            </p:cNvPr>
            <p:cNvGrpSpPr/>
            <p:nvPr/>
          </p:nvGrpSpPr>
          <p:grpSpPr>
            <a:xfrm>
              <a:off x="1444296" y="2633912"/>
              <a:ext cx="154466" cy="825561"/>
              <a:chOff x="1326625" y="2633912"/>
              <a:chExt cx="154466" cy="825561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8BF90FD-9685-4A88-B42E-A4FDB7F020FC}"/>
                  </a:ext>
                </a:extLst>
              </p:cNvPr>
              <p:cNvSpPr/>
              <p:nvPr/>
            </p:nvSpPr>
            <p:spPr>
              <a:xfrm>
                <a:off x="1326625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0" name="直線單箭頭接點 29">
                <a:extLst>
                  <a:ext uri="{FF2B5EF4-FFF2-40B4-BE49-F238E27FC236}">
                    <a16:creationId xmlns:a16="http://schemas.microsoft.com/office/drawing/2014/main" id="{E58E51A2-D048-44DF-B2C5-62AE3DC0C8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1485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9977760B-8948-43EA-958A-FDE3DEAFAC93}"/>
                </a:ext>
              </a:extLst>
            </p:cNvPr>
            <p:cNvGrpSpPr/>
            <p:nvPr/>
          </p:nvGrpSpPr>
          <p:grpSpPr>
            <a:xfrm>
              <a:off x="1784120" y="2633912"/>
              <a:ext cx="154466" cy="825561"/>
              <a:chOff x="1574570" y="2633912"/>
              <a:chExt cx="154466" cy="825561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17BC947-2185-4B85-ADB1-2205C76498BC}"/>
                  </a:ext>
                </a:extLst>
              </p:cNvPr>
              <p:cNvSpPr/>
              <p:nvPr/>
            </p:nvSpPr>
            <p:spPr>
              <a:xfrm>
                <a:off x="1574570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8" name="直線單箭頭接點 27">
                <a:extLst>
                  <a:ext uri="{FF2B5EF4-FFF2-40B4-BE49-F238E27FC236}">
                    <a16:creationId xmlns:a16="http://schemas.microsoft.com/office/drawing/2014/main" id="{17249729-5429-4DDB-8A09-7CEC4E03BB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803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80A9222A-5F79-403A-B1DB-1C23B05CA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49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556B4006-550E-4922-A445-39FAD81F42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97" y="4754871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610801B4-7B47-482C-A721-E2AB956107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90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6ACEAACB-6B5B-440D-84AC-EAAD02019F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608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FF2AD7F-629A-47B3-A3E8-72B920441B37}"/>
              </a:ext>
            </a:extLst>
          </p:cNvPr>
          <p:cNvSpPr txBox="1"/>
          <p:nvPr/>
        </p:nvSpPr>
        <p:spPr>
          <a:xfrm>
            <a:off x="7403943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zh-TW" altLang="en-US" dirty="0"/>
              <a:t>習</a:t>
            </a: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814BC09-5B20-48F8-9D0E-CE9CDDB6FF7E}"/>
              </a:ext>
            </a:extLst>
          </p:cNvPr>
          <p:cNvCxnSpPr>
            <a:cxnSpLocks/>
          </p:cNvCxnSpPr>
          <p:nvPr/>
        </p:nvCxnSpPr>
        <p:spPr>
          <a:xfrm flipV="1">
            <a:off x="7927360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4473E1F-90BF-4AED-8C9B-49FFDE6D1313}"/>
              </a:ext>
            </a:extLst>
          </p:cNvPr>
          <p:cNvSpPr txBox="1"/>
          <p:nvPr/>
        </p:nvSpPr>
        <p:spPr>
          <a:xfrm>
            <a:off x="584200" y="5974788"/>
            <a:ext cx="161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 機器學習 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E84EB29F-49B6-4DF8-96E2-2D572FD7A259}"/>
              </a:ext>
            </a:extLst>
          </p:cNvPr>
          <p:cNvCxnSpPr>
            <a:cxnSpLocks/>
          </p:cNvCxnSpPr>
          <p:nvPr/>
        </p:nvCxnSpPr>
        <p:spPr>
          <a:xfrm flipV="1">
            <a:off x="4630392" y="204297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CC11D57-6EFE-458D-93DB-1B4048557087}"/>
              </a:ext>
            </a:extLst>
          </p:cNvPr>
          <p:cNvSpPr txBox="1"/>
          <p:nvPr/>
        </p:nvSpPr>
        <p:spPr>
          <a:xfrm>
            <a:off x="4282951" y="1678310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3E4D4ADC-0E3F-42C6-8AFC-C69DA094A16E}"/>
              </a:ext>
            </a:extLst>
          </p:cNvPr>
          <p:cNvCxnSpPr>
            <a:cxnSpLocks/>
          </p:cNvCxnSpPr>
          <p:nvPr/>
        </p:nvCxnSpPr>
        <p:spPr>
          <a:xfrm flipV="1">
            <a:off x="5723409" y="203884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0349AC42-9A40-46E5-B646-3F2FAE777F95}"/>
              </a:ext>
            </a:extLst>
          </p:cNvPr>
          <p:cNvSpPr txBox="1"/>
          <p:nvPr/>
        </p:nvSpPr>
        <p:spPr>
          <a:xfrm>
            <a:off x="4457179" y="2027953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825A94E-1888-4809-BE7F-9B9382E37804}"/>
              </a:ext>
            </a:extLst>
          </p:cNvPr>
          <p:cNvSpPr txBox="1"/>
          <p:nvPr/>
        </p:nvSpPr>
        <p:spPr>
          <a:xfrm>
            <a:off x="5375968" y="1674181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B0D5F40E-88DD-4C66-8599-75BC6F539BF1}"/>
              </a:ext>
            </a:extLst>
          </p:cNvPr>
          <p:cNvCxnSpPr>
            <a:cxnSpLocks/>
          </p:cNvCxnSpPr>
          <p:nvPr/>
        </p:nvCxnSpPr>
        <p:spPr>
          <a:xfrm flipV="1">
            <a:off x="6862453" y="2034252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820AA0E-4B56-43E2-9CFF-24A5189665FF}"/>
              </a:ext>
            </a:extLst>
          </p:cNvPr>
          <p:cNvSpPr txBox="1"/>
          <p:nvPr/>
        </p:nvSpPr>
        <p:spPr>
          <a:xfrm>
            <a:off x="5596223" y="2023361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A89F5D2-DE70-404A-BA5E-B3394A3608AE}"/>
              </a:ext>
            </a:extLst>
          </p:cNvPr>
          <p:cNvSpPr txBox="1"/>
          <p:nvPr/>
        </p:nvSpPr>
        <p:spPr>
          <a:xfrm>
            <a:off x="6515012" y="1669589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習</a:t>
            </a: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63670771-ABD5-4234-9F6D-13D41C75F5E8}"/>
              </a:ext>
            </a:extLst>
          </p:cNvPr>
          <p:cNvCxnSpPr>
            <a:cxnSpLocks/>
          </p:cNvCxnSpPr>
          <p:nvPr/>
        </p:nvCxnSpPr>
        <p:spPr>
          <a:xfrm flipV="1">
            <a:off x="3521857" y="204465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5600B382-4E26-4B19-BFDC-934E7569F2BA}"/>
              </a:ext>
            </a:extLst>
          </p:cNvPr>
          <p:cNvCxnSpPr>
            <a:cxnSpLocks/>
          </p:cNvCxnSpPr>
          <p:nvPr/>
        </p:nvCxnSpPr>
        <p:spPr>
          <a:xfrm flipV="1">
            <a:off x="3507343" y="331159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E82729AE-FA6C-4843-AD8D-7D45B0787291}"/>
              </a:ext>
            </a:extLst>
          </p:cNvPr>
          <p:cNvCxnSpPr>
            <a:cxnSpLocks/>
          </p:cNvCxnSpPr>
          <p:nvPr/>
        </p:nvCxnSpPr>
        <p:spPr>
          <a:xfrm flipV="1">
            <a:off x="3507343" y="51155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8727418-8D48-4A46-8C51-7B08DF75B73D}"/>
              </a:ext>
            </a:extLst>
          </p:cNvPr>
          <p:cNvSpPr txBox="1"/>
          <p:nvPr/>
        </p:nvSpPr>
        <p:spPr>
          <a:xfrm>
            <a:off x="3000880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4E0E6FC-62CF-43A0-A161-AB9DF5593879}"/>
              </a:ext>
            </a:extLst>
          </p:cNvPr>
          <p:cNvSpPr/>
          <p:nvPr/>
        </p:nvSpPr>
        <p:spPr>
          <a:xfrm>
            <a:off x="3387752" y="2532296"/>
            <a:ext cx="23958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95576A0C-3681-406D-B274-73B4F5F9E394}"/>
              </a:ext>
            </a:extLst>
          </p:cNvPr>
          <p:cNvGrpSpPr/>
          <p:nvPr/>
        </p:nvGrpSpPr>
        <p:grpSpPr>
          <a:xfrm>
            <a:off x="3396347" y="5449828"/>
            <a:ext cx="239580" cy="720000"/>
            <a:chOff x="3445729" y="5741259"/>
            <a:chExt cx="23958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DDB8810F-623C-4CDF-A277-B0786C6233CF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9E32748D-AB57-4570-AC74-C73AE4DEC265}"/>
                </a:ext>
              </a:extLst>
            </p:cNvPr>
            <p:cNvSpPr/>
            <p:nvPr/>
          </p:nvSpPr>
          <p:spPr>
            <a:xfrm>
              <a:off x="3483679" y="6179621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B9D8156-7B4A-4877-BB80-79A391CD1534}"/>
              </a:ext>
            </a:extLst>
          </p:cNvPr>
          <p:cNvSpPr txBox="1"/>
          <p:nvPr/>
        </p:nvSpPr>
        <p:spPr>
          <a:xfrm>
            <a:off x="3174416" y="1679993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機</a:t>
            </a:r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3151424A-840E-4DF1-8012-B59D87DFE3BC}"/>
              </a:ext>
            </a:extLst>
          </p:cNvPr>
          <p:cNvCxnSpPr>
            <a:cxnSpLocks/>
          </p:cNvCxnSpPr>
          <p:nvPr/>
        </p:nvCxnSpPr>
        <p:spPr>
          <a:xfrm flipV="1">
            <a:off x="4627593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757E8442-3C77-4CD0-B7D8-B2E6FCC8DC7B}"/>
              </a:ext>
            </a:extLst>
          </p:cNvPr>
          <p:cNvSpPr/>
          <p:nvPr/>
        </p:nvSpPr>
        <p:spPr>
          <a:xfrm>
            <a:off x="4508002" y="2543340"/>
            <a:ext cx="23958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CFB9D1D-76AF-49D8-A328-22E97DF922E0}"/>
              </a:ext>
            </a:extLst>
          </p:cNvPr>
          <p:cNvSpPr txBox="1"/>
          <p:nvPr/>
        </p:nvSpPr>
        <p:spPr>
          <a:xfrm>
            <a:off x="4112336" y="617534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</a:t>
            </a:r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A38D8308-7ECA-40EE-A3FD-BF159A512908}"/>
              </a:ext>
            </a:extLst>
          </p:cNvPr>
          <p:cNvGrpSpPr/>
          <p:nvPr/>
        </p:nvGrpSpPr>
        <p:grpSpPr>
          <a:xfrm>
            <a:off x="4508002" y="5447076"/>
            <a:ext cx="239580" cy="720000"/>
            <a:chOff x="3445729" y="5741259"/>
            <a:chExt cx="239580" cy="72000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D53FBD2-6286-479E-B6CB-341F1064C8AC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B7A9210D-B90F-432E-86AA-6B7BE4BD944E}"/>
                </a:ext>
              </a:extLst>
            </p:cNvPr>
            <p:cNvSpPr/>
            <p:nvPr/>
          </p:nvSpPr>
          <p:spPr>
            <a:xfrm>
              <a:off x="3483679" y="5963721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C97A0401-9B58-41C6-BACB-05C211CB1A87}"/>
              </a:ext>
            </a:extLst>
          </p:cNvPr>
          <p:cNvCxnSpPr>
            <a:cxnSpLocks/>
          </p:cNvCxnSpPr>
          <p:nvPr/>
        </p:nvCxnSpPr>
        <p:spPr>
          <a:xfrm flipV="1">
            <a:off x="4635952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3EDB26BF-B225-41A6-B4FD-EEC099893FF7}"/>
              </a:ext>
            </a:extLst>
          </p:cNvPr>
          <p:cNvCxnSpPr>
            <a:cxnSpLocks/>
          </p:cNvCxnSpPr>
          <p:nvPr/>
        </p:nvCxnSpPr>
        <p:spPr>
          <a:xfrm flipV="1">
            <a:off x="5738850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B5F9C411-9BB1-48CF-80BE-333BCAF33FD2}"/>
              </a:ext>
            </a:extLst>
          </p:cNvPr>
          <p:cNvSpPr/>
          <p:nvPr/>
        </p:nvSpPr>
        <p:spPr>
          <a:xfrm>
            <a:off x="5619259" y="2543340"/>
            <a:ext cx="239580" cy="72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11608D1A-7756-468F-A4D4-74AC3F616C8C}"/>
              </a:ext>
            </a:extLst>
          </p:cNvPr>
          <p:cNvSpPr txBox="1"/>
          <p:nvPr/>
        </p:nvSpPr>
        <p:spPr>
          <a:xfrm>
            <a:off x="5223792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ED4A455B-55EA-48FC-B63C-4D9D918A4560}"/>
              </a:ext>
            </a:extLst>
          </p:cNvPr>
          <p:cNvGrpSpPr/>
          <p:nvPr/>
        </p:nvGrpSpPr>
        <p:grpSpPr>
          <a:xfrm>
            <a:off x="5619259" y="5447076"/>
            <a:ext cx="239580" cy="720000"/>
            <a:chOff x="3445729" y="5741259"/>
            <a:chExt cx="239580" cy="720000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D7B362A3-9CB5-4725-AFF9-6D628FB8C85F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C64E8FD0-D449-40B0-8F3D-7741E9EF65A4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D72D6C1F-55E3-45CD-A7FA-D557EE36EEB5}"/>
              </a:ext>
            </a:extLst>
          </p:cNvPr>
          <p:cNvCxnSpPr>
            <a:cxnSpLocks/>
          </p:cNvCxnSpPr>
          <p:nvPr/>
        </p:nvCxnSpPr>
        <p:spPr>
          <a:xfrm flipV="1">
            <a:off x="5747209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87503CD9-3BEB-4477-B151-D40FD4A34CA5}"/>
              </a:ext>
            </a:extLst>
          </p:cNvPr>
          <p:cNvCxnSpPr>
            <a:cxnSpLocks/>
          </p:cNvCxnSpPr>
          <p:nvPr/>
        </p:nvCxnSpPr>
        <p:spPr>
          <a:xfrm flipV="1">
            <a:off x="6850307" y="3322115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5D1B14DC-B4ED-4310-B485-5EE4DBAE4C5B}"/>
              </a:ext>
            </a:extLst>
          </p:cNvPr>
          <p:cNvSpPr/>
          <p:nvPr/>
        </p:nvSpPr>
        <p:spPr>
          <a:xfrm>
            <a:off x="6730716" y="2542818"/>
            <a:ext cx="239580" cy="72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4D2822AF-C0CD-4DB1-B36F-6929B78441C2}"/>
              </a:ext>
            </a:extLst>
          </p:cNvPr>
          <p:cNvSpPr txBox="1"/>
          <p:nvPr/>
        </p:nvSpPr>
        <p:spPr>
          <a:xfrm>
            <a:off x="6335249" y="6156377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5B9D93BC-715B-4F26-96CD-71C28ED92F24}"/>
              </a:ext>
            </a:extLst>
          </p:cNvPr>
          <p:cNvGrpSpPr/>
          <p:nvPr/>
        </p:nvGrpSpPr>
        <p:grpSpPr>
          <a:xfrm>
            <a:off x="6730716" y="5446554"/>
            <a:ext cx="239580" cy="720000"/>
            <a:chOff x="3445729" y="5741259"/>
            <a:chExt cx="239580" cy="720000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728024C6-FBC5-4F7C-A647-BF1FFF830EE4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266703C8-6D9D-4965-8847-7EA5B2C23D26}"/>
                </a:ext>
              </a:extLst>
            </p:cNvPr>
            <p:cNvSpPr/>
            <p:nvPr/>
          </p:nvSpPr>
          <p:spPr>
            <a:xfrm>
              <a:off x="3483679" y="6137892"/>
              <a:ext cx="180000" cy="180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8DBD1E4F-841A-47BA-A68C-B7266708E4C8}"/>
              </a:ext>
            </a:extLst>
          </p:cNvPr>
          <p:cNvCxnSpPr>
            <a:cxnSpLocks/>
          </p:cNvCxnSpPr>
          <p:nvPr/>
        </p:nvCxnSpPr>
        <p:spPr>
          <a:xfrm flipV="1">
            <a:off x="6858666" y="512769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1214E4F8-CEF8-4C57-BB74-9C030F449E48}"/>
              </a:ext>
            </a:extLst>
          </p:cNvPr>
          <p:cNvSpPr txBox="1"/>
          <p:nvPr/>
        </p:nvSpPr>
        <p:spPr>
          <a:xfrm>
            <a:off x="3364162" y="2032082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7759374D-742C-474E-8D96-40537A1DC634}"/>
              </a:ext>
            </a:extLst>
          </p:cNvPr>
          <p:cNvCxnSpPr>
            <a:cxnSpLocks/>
          </p:cNvCxnSpPr>
          <p:nvPr/>
        </p:nvCxnSpPr>
        <p:spPr>
          <a:xfrm flipV="1">
            <a:off x="7917258" y="207378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2F2CFD47-FE44-4D66-AFF1-F3FD018E04BC}"/>
              </a:ext>
            </a:extLst>
          </p:cNvPr>
          <p:cNvSpPr txBox="1"/>
          <p:nvPr/>
        </p:nvSpPr>
        <p:spPr>
          <a:xfrm>
            <a:off x="7519671" y="1678830"/>
            <a:ext cx="800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END</a:t>
            </a:r>
            <a:endParaRPr lang="zh-TW" altLang="en-US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8F996BE-8A0B-4198-B634-D62D2B319057}"/>
              </a:ext>
            </a:extLst>
          </p:cNvPr>
          <p:cNvSpPr txBox="1"/>
          <p:nvPr/>
        </p:nvSpPr>
        <p:spPr>
          <a:xfrm>
            <a:off x="6651028" y="206289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2E9363D3-E41E-41C3-98FD-C92E9EBC9DCE}"/>
              </a:ext>
            </a:extLst>
          </p:cNvPr>
          <p:cNvCxnSpPr>
            <a:cxnSpLocks/>
          </p:cNvCxnSpPr>
          <p:nvPr/>
        </p:nvCxnSpPr>
        <p:spPr>
          <a:xfrm flipV="1">
            <a:off x="7960036" y="3322115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DFBF9A74-274C-40BE-B26D-3D068EA07425}"/>
              </a:ext>
            </a:extLst>
          </p:cNvPr>
          <p:cNvSpPr/>
          <p:nvPr/>
        </p:nvSpPr>
        <p:spPr>
          <a:xfrm>
            <a:off x="7799410" y="2543340"/>
            <a:ext cx="239580" cy="72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03B58549-F465-48F6-B59A-BD568B698D17}"/>
              </a:ext>
            </a:extLst>
          </p:cNvPr>
          <p:cNvSpPr txBox="1"/>
          <p:nvPr/>
        </p:nvSpPr>
        <p:spPr>
          <a:xfrm>
            <a:off x="6730716" y="731658"/>
            <a:ext cx="2361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Stop at here!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9E1306B2-832F-4164-8CED-FD9B835944A1}"/>
              </a:ext>
            </a:extLst>
          </p:cNvPr>
          <p:cNvSpPr/>
          <p:nvPr/>
        </p:nvSpPr>
        <p:spPr>
          <a:xfrm>
            <a:off x="2994361" y="3824507"/>
            <a:ext cx="5520989" cy="1291009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D63E4988-616B-4096-884C-C1B5890FF6A1}"/>
              </a:ext>
            </a:extLst>
          </p:cNvPr>
          <p:cNvGrpSpPr/>
          <p:nvPr/>
        </p:nvGrpSpPr>
        <p:grpSpPr>
          <a:xfrm>
            <a:off x="7807570" y="5466092"/>
            <a:ext cx="239580" cy="720000"/>
            <a:chOff x="3445729" y="5741259"/>
            <a:chExt cx="239580" cy="720000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FA2EBB8C-61FE-45A8-85A9-8CFE8FB12B4E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橢圓 93">
              <a:extLst>
                <a:ext uri="{FF2B5EF4-FFF2-40B4-BE49-F238E27FC236}">
                  <a16:creationId xmlns:a16="http://schemas.microsoft.com/office/drawing/2014/main" id="{9219FB2B-B89C-4E92-BD17-98789C583EA0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281AA2C-644F-45F0-B03B-8D83D95E5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2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89" grpId="0"/>
      <p:bldP spid="90" grpId="0"/>
      <p:bldP spid="92" grpId="0" animBg="1"/>
      <p:bldP spid="9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4B39CBC-D82E-4D56-8B7E-397C67059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33" y="941026"/>
            <a:ext cx="7951097" cy="2031055"/>
          </a:xfrm>
        </p:spPr>
        <p:txBody>
          <a:bodyPr>
            <a:normAutofit/>
          </a:bodyPr>
          <a:lstStyle/>
          <a:p>
            <a:pPr algn="l"/>
            <a:r>
              <a:rPr lang="en-US" altLang="zh-TW" sz="5400" b="1" dirty="0">
                <a:solidFill>
                  <a:schemeClr val="tx2"/>
                </a:solidFill>
              </a:rPr>
              <a:t>Decoder </a:t>
            </a:r>
            <a:br>
              <a:rPr lang="en-US" altLang="zh-TW" sz="5400" b="1" dirty="0">
                <a:solidFill>
                  <a:schemeClr val="tx2"/>
                </a:solidFill>
              </a:rPr>
            </a:br>
            <a:r>
              <a:rPr lang="en-US" altLang="zh-TW" sz="5400" b="1" dirty="0">
                <a:solidFill>
                  <a:schemeClr val="tx2"/>
                </a:solidFill>
              </a:rPr>
              <a:t>– Non-autoregressive (NAT) </a:t>
            </a:r>
            <a:endParaRPr lang="zh-TW" altLang="en-US" sz="5400" b="1" dirty="0">
              <a:solidFill>
                <a:schemeClr val="tx2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6DF889-A596-4A47-96E6-8F111B89C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26" y="4155103"/>
            <a:ext cx="4578895" cy="682079"/>
          </a:xfrm>
        </p:spPr>
        <p:txBody>
          <a:bodyPr>
            <a:normAutofit/>
          </a:bodyPr>
          <a:lstStyle/>
          <a:p>
            <a:endParaRPr lang="zh-TW" altLang="en-US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7050568-4D15-48E5-AD34-D14604726053}"/>
              </a:ext>
            </a:extLst>
          </p:cNvPr>
          <p:cNvSpPr/>
          <p:nvPr/>
        </p:nvSpPr>
        <p:spPr>
          <a:xfrm>
            <a:off x="2502151" y="4191678"/>
            <a:ext cx="2512644" cy="1291009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B1BA3A7-E114-4A3D-98AA-F3BD817F0943}"/>
              </a:ext>
            </a:extLst>
          </p:cNvPr>
          <p:cNvSpPr/>
          <p:nvPr/>
        </p:nvSpPr>
        <p:spPr>
          <a:xfrm>
            <a:off x="6087186" y="4191677"/>
            <a:ext cx="2512644" cy="1291009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D0F8F65-0F7D-4D85-B095-51D2E02C3DD4}"/>
              </a:ext>
            </a:extLst>
          </p:cNvPr>
          <p:cNvSpPr txBox="1"/>
          <p:nvPr/>
        </p:nvSpPr>
        <p:spPr>
          <a:xfrm>
            <a:off x="2356572" y="5871997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415BB35-9E70-4F48-9458-70054F6FCE9E}"/>
              </a:ext>
            </a:extLst>
          </p:cNvPr>
          <p:cNvCxnSpPr/>
          <p:nvPr/>
        </p:nvCxnSpPr>
        <p:spPr>
          <a:xfrm>
            <a:off x="5158949" y="4847334"/>
            <a:ext cx="8506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5EA055D-A28A-4ADC-9285-100BB0C8EFED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3758473" y="548268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982C61-0889-4C08-9540-F2044F7822E1}"/>
              </a:ext>
            </a:extLst>
          </p:cNvPr>
          <p:cNvSpPr txBox="1"/>
          <p:nvPr/>
        </p:nvSpPr>
        <p:spPr>
          <a:xfrm>
            <a:off x="5941607" y="3307682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11C4422-0BC8-4620-99D4-6D521CEB4DC5}"/>
              </a:ext>
            </a:extLst>
          </p:cNvPr>
          <p:cNvCxnSpPr>
            <a:cxnSpLocks/>
          </p:cNvCxnSpPr>
          <p:nvPr/>
        </p:nvCxnSpPr>
        <p:spPr>
          <a:xfrm flipV="1">
            <a:off x="7343508" y="380236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9B49E90-0541-4695-90D4-67BF605248C0}"/>
              </a:ext>
            </a:extLst>
          </p:cNvPr>
          <p:cNvSpPr/>
          <p:nvPr/>
        </p:nvSpPr>
        <p:spPr>
          <a:xfrm>
            <a:off x="5897367" y="3295143"/>
            <a:ext cx="2892282" cy="2428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074C8B4-0B4F-4ADD-A78E-15B21143D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204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65304-0B5D-46DB-85F1-11F90555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 </a:t>
            </a:r>
            <a:r>
              <a:rPr lang="en-US" altLang="zh-TW" dirty="0" err="1"/>
              <a:t>v.s</a:t>
            </a:r>
            <a:r>
              <a:rPr lang="en-US" altLang="zh-TW" dirty="0"/>
              <a:t>. NAT</a:t>
            </a:r>
            <a:endParaRPr lang="zh-TW" altLang="en-US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D25081B-766E-476E-A184-50B9C32C152A}"/>
              </a:ext>
            </a:extLst>
          </p:cNvPr>
          <p:cNvCxnSpPr>
            <a:cxnSpLocks/>
          </p:cNvCxnSpPr>
          <p:nvPr/>
        </p:nvCxnSpPr>
        <p:spPr>
          <a:xfrm flipV="1">
            <a:off x="1220910" y="334210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CA7E3BA-B60D-4F0B-8EF0-D00179999372}"/>
              </a:ext>
            </a:extLst>
          </p:cNvPr>
          <p:cNvCxnSpPr>
            <a:cxnSpLocks/>
          </p:cNvCxnSpPr>
          <p:nvPr/>
        </p:nvCxnSpPr>
        <p:spPr>
          <a:xfrm flipV="1">
            <a:off x="2108216" y="335480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AE62069F-C35A-4139-86C1-282FDD73DA11}"/>
              </a:ext>
            </a:extLst>
          </p:cNvPr>
          <p:cNvCxnSpPr>
            <a:cxnSpLocks/>
          </p:cNvCxnSpPr>
          <p:nvPr/>
        </p:nvCxnSpPr>
        <p:spPr>
          <a:xfrm flipV="1">
            <a:off x="2990870" y="335480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5641F430-72B9-485A-93FD-1D791D29C422}"/>
              </a:ext>
            </a:extLst>
          </p:cNvPr>
          <p:cNvCxnSpPr>
            <a:cxnSpLocks/>
          </p:cNvCxnSpPr>
          <p:nvPr/>
        </p:nvCxnSpPr>
        <p:spPr>
          <a:xfrm flipV="1">
            <a:off x="3859440" y="3354282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4944E344-087F-4B50-8473-D57F493D481C}"/>
              </a:ext>
            </a:extLst>
          </p:cNvPr>
          <p:cNvSpPr/>
          <p:nvPr/>
        </p:nvSpPr>
        <p:spPr>
          <a:xfrm>
            <a:off x="695229" y="2166670"/>
            <a:ext cx="3616441" cy="1175434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AT</a:t>
            </a:r>
            <a:r>
              <a:rPr lang="zh-TW" altLang="en-US" sz="2800" dirty="0"/>
              <a:t> </a:t>
            </a:r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988838D4-6A6B-4EA0-BE56-46E3D5B1A53C}"/>
              </a:ext>
            </a:extLst>
          </p:cNvPr>
          <p:cNvSpPr txBox="1"/>
          <p:nvPr/>
        </p:nvSpPr>
        <p:spPr>
          <a:xfrm>
            <a:off x="1801324" y="3613141"/>
            <a:ext cx="64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F433EEE-FD3B-44DA-922F-7A3DED29E39B}"/>
              </a:ext>
            </a:extLst>
          </p:cNvPr>
          <p:cNvSpPr txBox="1"/>
          <p:nvPr/>
        </p:nvSpPr>
        <p:spPr>
          <a:xfrm>
            <a:off x="2661042" y="3624185"/>
            <a:ext cx="64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FED3178-B2EC-4F7E-804E-6B1FEF2258C4}"/>
              </a:ext>
            </a:extLst>
          </p:cNvPr>
          <p:cNvSpPr txBox="1"/>
          <p:nvPr/>
        </p:nvSpPr>
        <p:spPr>
          <a:xfrm>
            <a:off x="696787" y="3645103"/>
            <a:ext cx="102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START</a:t>
            </a:r>
            <a:endParaRPr lang="zh-TW" altLang="en-US" sz="2400" baseline="-250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3D04C99-577D-4E03-B03A-543E7EBB6711}"/>
              </a:ext>
            </a:extLst>
          </p:cNvPr>
          <p:cNvSpPr txBox="1"/>
          <p:nvPr/>
        </p:nvSpPr>
        <p:spPr>
          <a:xfrm>
            <a:off x="3542384" y="3622044"/>
            <a:ext cx="64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1755F39-A118-4F98-AF32-3026B9F89D35}"/>
              </a:ext>
            </a:extLst>
          </p:cNvPr>
          <p:cNvSpPr txBox="1"/>
          <p:nvPr/>
        </p:nvSpPr>
        <p:spPr>
          <a:xfrm>
            <a:off x="3380387" y="1381230"/>
            <a:ext cx="102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END</a:t>
            </a:r>
            <a:endParaRPr lang="zh-TW" altLang="en-US" sz="2400" baseline="-25000" dirty="0"/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00B483A6-E06F-4140-A5E8-3DF577C89BC0}"/>
              </a:ext>
            </a:extLst>
          </p:cNvPr>
          <p:cNvCxnSpPr>
            <a:cxnSpLocks/>
          </p:cNvCxnSpPr>
          <p:nvPr/>
        </p:nvCxnSpPr>
        <p:spPr>
          <a:xfrm flipV="1">
            <a:off x="1220910" y="1820909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705FE4D8-B38D-439A-95E5-86B846CB0AB1}"/>
              </a:ext>
            </a:extLst>
          </p:cNvPr>
          <p:cNvCxnSpPr>
            <a:cxnSpLocks/>
          </p:cNvCxnSpPr>
          <p:nvPr/>
        </p:nvCxnSpPr>
        <p:spPr>
          <a:xfrm flipV="1">
            <a:off x="2108216" y="1833609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E9B17A2F-8D86-4463-997C-0C901020A10E}"/>
              </a:ext>
            </a:extLst>
          </p:cNvPr>
          <p:cNvCxnSpPr>
            <a:cxnSpLocks/>
          </p:cNvCxnSpPr>
          <p:nvPr/>
        </p:nvCxnSpPr>
        <p:spPr>
          <a:xfrm flipV="1">
            <a:off x="2990870" y="1833609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D507BF5E-C220-4E5C-9486-AE603550BE95}"/>
              </a:ext>
            </a:extLst>
          </p:cNvPr>
          <p:cNvCxnSpPr>
            <a:cxnSpLocks/>
          </p:cNvCxnSpPr>
          <p:nvPr/>
        </p:nvCxnSpPr>
        <p:spPr>
          <a:xfrm flipV="1">
            <a:off x="3859440" y="1833087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6A33524-893A-4B14-82D6-52189A72DE60}"/>
              </a:ext>
            </a:extLst>
          </p:cNvPr>
          <p:cNvSpPr txBox="1"/>
          <p:nvPr/>
        </p:nvSpPr>
        <p:spPr>
          <a:xfrm>
            <a:off x="963628" y="1332178"/>
            <a:ext cx="64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96091A8C-D637-4554-9E78-8EB0B014CA11}"/>
              </a:ext>
            </a:extLst>
          </p:cNvPr>
          <p:cNvSpPr txBox="1"/>
          <p:nvPr/>
        </p:nvSpPr>
        <p:spPr>
          <a:xfrm>
            <a:off x="1801324" y="1345004"/>
            <a:ext cx="64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913D947-41BA-4FE9-B853-03E3229FA311}"/>
              </a:ext>
            </a:extLst>
          </p:cNvPr>
          <p:cNvSpPr txBox="1"/>
          <p:nvPr/>
        </p:nvSpPr>
        <p:spPr>
          <a:xfrm>
            <a:off x="2715825" y="1339482"/>
            <a:ext cx="64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F3FD417-A7B4-4B3E-B308-0936C8D8583D}"/>
              </a:ext>
            </a:extLst>
          </p:cNvPr>
          <p:cNvCxnSpPr>
            <a:cxnSpLocks/>
          </p:cNvCxnSpPr>
          <p:nvPr/>
        </p:nvCxnSpPr>
        <p:spPr>
          <a:xfrm flipV="1">
            <a:off x="5412535" y="334210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96603970-0310-4C9A-A7AB-02E8CF64E21D}"/>
              </a:ext>
            </a:extLst>
          </p:cNvPr>
          <p:cNvCxnSpPr>
            <a:cxnSpLocks/>
          </p:cNvCxnSpPr>
          <p:nvPr/>
        </p:nvCxnSpPr>
        <p:spPr>
          <a:xfrm flipV="1">
            <a:off x="6299841" y="335480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50C260F9-F7A8-4AE0-A352-96EA19241575}"/>
              </a:ext>
            </a:extLst>
          </p:cNvPr>
          <p:cNvCxnSpPr>
            <a:cxnSpLocks/>
          </p:cNvCxnSpPr>
          <p:nvPr/>
        </p:nvCxnSpPr>
        <p:spPr>
          <a:xfrm flipV="1">
            <a:off x="7182495" y="335480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DFD609C3-CB93-468C-BE6A-3297ECEA7E3E}"/>
              </a:ext>
            </a:extLst>
          </p:cNvPr>
          <p:cNvCxnSpPr>
            <a:cxnSpLocks/>
          </p:cNvCxnSpPr>
          <p:nvPr/>
        </p:nvCxnSpPr>
        <p:spPr>
          <a:xfrm flipV="1">
            <a:off x="8051065" y="3354282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4511B9E0-7753-434F-9720-F19C750C3052}"/>
              </a:ext>
            </a:extLst>
          </p:cNvPr>
          <p:cNvSpPr/>
          <p:nvPr/>
        </p:nvSpPr>
        <p:spPr>
          <a:xfrm>
            <a:off x="4886854" y="2166670"/>
            <a:ext cx="3616441" cy="1175434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NAT</a:t>
            </a:r>
            <a:r>
              <a:rPr lang="zh-TW" altLang="en-US" sz="2800" dirty="0"/>
              <a:t> </a:t>
            </a:r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DD595E6F-2706-4124-80B8-57F310132D50}"/>
              </a:ext>
            </a:extLst>
          </p:cNvPr>
          <p:cNvSpPr txBox="1"/>
          <p:nvPr/>
        </p:nvSpPr>
        <p:spPr>
          <a:xfrm>
            <a:off x="4888412" y="3645103"/>
            <a:ext cx="102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START</a:t>
            </a:r>
            <a:endParaRPr lang="zh-TW" altLang="en-US" sz="2400" baseline="-25000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CC69FABA-5288-4C93-A09D-6710BC9A281B}"/>
              </a:ext>
            </a:extLst>
          </p:cNvPr>
          <p:cNvSpPr txBox="1"/>
          <p:nvPr/>
        </p:nvSpPr>
        <p:spPr>
          <a:xfrm>
            <a:off x="7572012" y="1381230"/>
            <a:ext cx="102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C6D7130C-0648-471A-9869-428B10CC29F6}"/>
              </a:ext>
            </a:extLst>
          </p:cNvPr>
          <p:cNvCxnSpPr>
            <a:cxnSpLocks/>
          </p:cNvCxnSpPr>
          <p:nvPr/>
        </p:nvCxnSpPr>
        <p:spPr>
          <a:xfrm flipV="1">
            <a:off x="5412535" y="1820909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91CBD134-C081-4875-A6BE-1281DE91F9BA}"/>
              </a:ext>
            </a:extLst>
          </p:cNvPr>
          <p:cNvCxnSpPr>
            <a:cxnSpLocks/>
          </p:cNvCxnSpPr>
          <p:nvPr/>
        </p:nvCxnSpPr>
        <p:spPr>
          <a:xfrm flipV="1">
            <a:off x="6299841" y="1833609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D93A6A0E-E845-4208-B836-0303E25FE4C4}"/>
              </a:ext>
            </a:extLst>
          </p:cNvPr>
          <p:cNvCxnSpPr>
            <a:cxnSpLocks/>
          </p:cNvCxnSpPr>
          <p:nvPr/>
        </p:nvCxnSpPr>
        <p:spPr>
          <a:xfrm flipV="1">
            <a:off x="7182495" y="1833609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D2E9D66E-E78E-48E5-9E85-0CE3CF9E5351}"/>
              </a:ext>
            </a:extLst>
          </p:cNvPr>
          <p:cNvCxnSpPr>
            <a:cxnSpLocks/>
          </p:cNvCxnSpPr>
          <p:nvPr/>
        </p:nvCxnSpPr>
        <p:spPr>
          <a:xfrm flipV="1">
            <a:off x="8051065" y="1833087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CC593302-9FB7-44A1-84FD-EF4FD820DED7}"/>
              </a:ext>
            </a:extLst>
          </p:cNvPr>
          <p:cNvSpPr txBox="1"/>
          <p:nvPr/>
        </p:nvSpPr>
        <p:spPr>
          <a:xfrm>
            <a:off x="5155253" y="1332178"/>
            <a:ext cx="64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8A3298CC-2713-431C-9618-1B558F1FAF5A}"/>
              </a:ext>
            </a:extLst>
          </p:cNvPr>
          <p:cNvSpPr txBox="1"/>
          <p:nvPr/>
        </p:nvSpPr>
        <p:spPr>
          <a:xfrm>
            <a:off x="5992949" y="1345004"/>
            <a:ext cx="64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83D96BB-1138-457F-9513-5B592C47A677}"/>
              </a:ext>
            </a:extLst>
          </p:cNvPr>
          <p:cNvSpPr txBox="1"/>
          <p:nvPr/>
        </p:nvSpPr>
        <p:spPr>
          <a:xfrm>
            <a:off x="6907450" y="1339482"/>
            <a:ext cx="64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E06BA9AE-72B2-4639-B5C5-D21DE60DB580}"/>
              </a:ext>
            </a:extLst>
          </p:cNvPr>
          <p:cNvSpPr txBox="1"/>
          <p:nvPr/>
        </p:nvSpPr>
        <p:spPr>
          <a:xfrm>
            <a:off x="5783990" y="3645102"/>
            <a:ext cx="102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START</a:t>
            </a:r>
            <a:endParaRPr lang="zh-TW" altLang="en-US" sz="2400" baseline="-25000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67972DD-FE42-4204-AC26-8C925C7A3BE5}"/>
              </a:ext>
            </a:extLst>
          </p:cNvPr>
          <p:cNvSpPr txBox="1"/>
          <p:nvPr/>
        </p:nvSpPr>
        <p:spPr>
          <a:xfrm>
            <a:off x="6666182" y="3645101"/>
            <a:ext cx="102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START</a:t>
            </a:r>
            <a:endParaRPr lang="zh-TW" altLang="en-US" sz="2400" baseline="-25000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23D47A46-27F5-490A-AF7F-56FA0D748D12}"/>
              </a:ext>
            </a:extLst>
          </p:cNvPr>
          <p:cNvSpPr txBox="1"/>
          <p:nvPr/>
        </p:nvSpPr>
        <p:spPr>
          <a:xfrm>
            <a:off x="7596428" y="3645101"/>
            <a:ext cx="102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START</a:t>
            </a:r>
            <a:endParaRPr lang="zh-TW" altLang="en-US" sz="2400" baseline="-25000" dirty="0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E1193BD6-4361-42CA-AE67-8B13A375B4F6}"/>
              </a:ext>
            </a:extLst>
          </p:cNvPr>
          <p:cNvSpPr txBox="1"/>
          <p:nvPr/>
        </p:nvSpPr>
        <p:spPr>
          <a:xfrm>
            <a:off x="628650" y="4319043"/>
            <a:ext cx="6968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How to decide the output length for NAT</a:t>
            </a:r>
            <a:r>
              <a:rPr lang="zh-TW" altLang="en-US" sz="2400" dirty="0"/>
              <a:t> </a:t>
            </a:r>
            <a:r>
              <a:rPr lang="en-US" altLang="zh-TW" sz="2400" dirty="0"/>
              <a:t>decoder?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DE0E127-0D74-4F38-AED6-1C6463081088}"/>
              </a:ext>
            </a:extLst>
          </p:cNvPr>
          <p:cNvSpPr txBox="1"/>
          <p:nvPr/>
        </p:nvSpPr>
        <p:spPr>
          <a:xfrm>
            <a:off x="1170076" y="4751392"/>
            <a:ext cx="7548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Another predictor for output length  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B68BB80-E72F-4F48-9526-60F0508E2F94}"/>
              </a:ext>
            </a:extLst>
          </p:cNvPr>
          <p:cNvSpPr txBox="1"/>
          <p:nvPr/>
        </p:nvSpPr>
        <p:spPr>
          <a:xfrm>
            <a:off x="1170076" y="5183741"/>
            <a:ext cx="7548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Output a very long sequence, ignore tokens after END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8AEA56E9-6CB2-4D2A-A725-B923B53C2933}"/>
              </a:ext>
            </a:extLst>
          </p:cNvPr>
          <p:cNvSpPr/>
          <p:nvPr/>
        </p:nvSpPr>
        <p:spPr>
          <a:xfrm>
            <a:off x="6758226" y="1316227"/>
            <a:ext cx="842962" cy="4559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END</a:t>
            </a:r>
            <a:endParaRPr lang="zh-TW" altLang="en-US" sz="24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A4319D1-7539-4249-A6DC-B26EFE29DC0B}"/>
              </a:ext>
            </a:extLst>
          </p:cNvPr>
          <p:cNvSpPr txBox="1"/>
          <p:nvPr/>
        </p:nvSpPr>
        <p:spPr>
          <a:xfrm>
            <a:off x="630465" y="5655082"/>
            <a:ext cx="8395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Advantage: parallel, more stable generation (e.g., TTS)</a:t>
            </a:r>
            <a:endParaRPr lang="zh-TW" altLang="en-US" sz="24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0FA8D2C-9E3D-472D-A531-E0EB655908FA}"/>
              </a:ext>
            </a:extLst>
          </p:cNvPr>
          <p:cNvSpPr txBox="1"/>
          <p:nvPr/>
        </p:nvSpPr>
        <p:spPr>
          <a:xfrm>
            <a:off x="622899" y="6120303"/>
            <a:ext cx="8395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dirty="0"/>
              <a:t>NAT </a:t>
            </a:r>
            <a:r>
              <a:rPr lang="en-US" altLang="zh-TW" sz="2400" dirty="0"/>
              <a:t>is usually worse than AT</a:t>
            </a:r>
            <a:endParaRPr lang="zh-TW" altLang="en-US" sz="24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18495A1-6425-45AD-B511-A44930B45ADE}"/>
              </a:ext>
            </a:extLst>
          </p:cNvPr>
          <p:cNvSpPr txBox="1"/>
          <p:nvPr/>
        </p:nvSpPr>
        <p:spPr>
          <a:xfrm>
            <a:off x="4657901" y="611674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(why? Multi-modality)</a:t>
            </a:r>
            <a:endParaRPr lang="zh-TW" altLang="en-US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BFE7D4-CE27-486B-BA9C-F858231C6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65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  <p:bldP spid="48" grpId="0"/>
      <p:bldP spid="49" grpId="0"/>
      <p:bldP spid="50" grpId="0"/>
      <p:bldP spid="52" grpId="0"/>
      <p:bldP spid="57" grpId="0"/>
      <p:bldP spid="58" grpId="0"/>
      <p:bldP spid="59" grpId="0"/>
      <p:bldP spid="64" grpId="0" animBg="1"/>
      <p:bldP spid="67" grpId="0"/>
      <p:bldP spid="69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39" grpId="0"/>
      <p:bldP spid="40" grpId="0"/>
      <p:bldP spid="3" grpId="0" animBg="1"/>
      <p:bldP spid="43" grpId="0"/>
      <p:bldP spid="42" grpId="0"/>
      <p:bldP spid="4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7DB47D-2A6A-4085-923C-77C2F931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more ……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2B7D32E-E8D7-4F25-BFD4-E7B1515F702A}"/>
              </a:ext>
            </a:extLst>
          </p:cNvPr>
          <p:cNvSpPr txBox="1"/>
          <p:nvPr/>
        </p:nvSpPr>
        <p:spPr>
          <a:xfrm>
            <a:off x="3272971" y="53815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https://youtu.be/jvyKmU4OM3c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69AEA68-AF66-4C58-A158-62ED4FFEF3DE}"/>
              </a:ext>
            </a:extLst>
          </p:cNvPr>
          <p:cNvSpPr txBox="1"/>
          <p:nvPr/>
        </p:nvSpPr>
        <p:spPr>
          <a:xfrm>
            <a:off x="3468914" y="5748102"/>
            <a:ext cx="4180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(in Mandarin)</a:t>
            </a:r>
            <a:endParaRPr lang="zh-TW" alt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F827E7-A8F9-476E-96CF-C6ACAB5AE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206" y="1860033"/>
            <a:ext cx="3521529" cy="352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0720A2-BF14-4B4F-9BB5-8140180B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10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专题研讨会Q&amp;A|排污许可证制度研讨会| Nimonik Quality, Safety, Health, Environmental  Compliance">
            <a:extLst>
              <a:ext uri="{FF2B5EF4-FFF2-40B4-BE49-F238E27FC236}">
                <a16:creationId xmlns:a16="http://schemas.microsoft.com/office/drawing/2014/main" id="{428D9D10-9B7B-4C90-BD7B-7A071D447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76" y="2471952"/>
            <a:ext cx="5333156" cy="242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3DCC2A3-CF8B-4B2E-9484-9784A9FDC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41525"/>
            <a:ext cx="9144000" cy="2052600"/>
          </a:xfrm>
        </p:spPr>
        <p:txBody>
          <a:bodyPr/>
          <a:lstStyle/>
          <a:p>
            <a:endParaRPr lang="zh-TW" altLang="en-US" sz="4400" dirty="0">
              <a:solidFill>
                <a:srgbClr val="0000FF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A3386D7-0C74-4A69-B8EC-5B105076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655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4B39CBC-D82E-4D56-8B7E-397C67059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33" y="941026"/>
            <a:ext cx="7951097" cy="2031055"/>
          </a:xfrm>
        </p:spPr>
        <p:txBody>
          <a:bodyPr>
            <a:normAutofit/>
          </a:bodyPr>
          <a:lstStyle/>
          <a:p>
            <a:pPr algn="l"/>
            <a:r>
              <a:rPr lang="en-US" altLang="zh-TW" sz="5400" b="1" dirty="0">
                <a:solidFill>
                  <a:schemeClr val="tx2"/>
                </a:solidFill>
              </a:rPr>
              <a:t>Encoder-Decoder </a:t>
            </a:r>
            <a:endParaRPr lang="zh-TW" altLang="en-US" sz="5400" b="1" dirty="0">
              <a:solidFill>
                <a:schemeClr val="tx2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6DF889-A596-4A47-96E6-8F111B89C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26" y="4155103"/>
            <a:ext cx="4578895" cy="682079"/>
          </a:xfrm>
        </p:spPr>
        <p:txBody>
          <a:bodyPr>
            <a:normAutofit/>
          </a:bodyPr>
          <a:lstStyle/>
          <a:p>
            <a:endParaRPr lang="zh-TW" altLang="en-US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7050568-4D15-48E5-AD34-D14604726053}"/>
              </a:ext>
            </a:extLst>
          </p:cNvPr>
          <p:cNvSpPr/>
          <p:nvPr/>
        </p:nvSpPr>
        <p:spPr>
          <a:xfrm>
            <a:off x="2502151" y="4191678"/>
            <a:ext cx="2512644" cy="1291009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B1BA3A7-E114-4A3D-98AA-F3BD817F0943}"/>
              </a:ext>
            </a:extLst>
          </p:cNvPr>
          <p:cNvSpPr/>
          <p:nvPr/>
        </p:nvSpPr>
        <p:spPr>
          <a:xfrm>
            <a:off x="6087186" y="4191677"/>
            <a:ext cx="2512644" cy="1291009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D0F8F65-0F7D-4D85-B095-51D2E02C3DD4}"/>
              </a:ext>
            </a:extLst>
          </p:cNvPr>
          <p:cNvSpPr txBox="1"/>
          <p:nvPr/>
        </p:nvSpPr>
        <p:spPr>
          <a:xfrm>
            <a:off x="2356572" y="5871997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415BB35-9E70-4F48-9458-70054F6FCE9E}"/>
              </a:ext>
            </a:extLst>
          </p:cNvPr>
          <p:cNvCxnSpPr/>
          <p:nvPr/>
        </p:nvCxnSpPr>
        <p:spPr>
          <a:xfrm>
            <a:off x="5158949" y="4847334"/>
            <a:ext cx="8506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5EA055D-A28A-4ADC-9285-100BB0C8EFED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3758473" y="548268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982C61-0889-4C08-9540-F2044F7822E1}"/>
              </a:ext>
            </a:extLst>
          </p:cNvPr>
          <p:cNvSpPr txBox="1"/>
          <p:nvPr/>
        </p:nvSpPr>
        <p:spPr>
          <a:xfrm>
            <a:off x="5941607" y="3307682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11C4422-0BC8-4620-99D4-6D521CEB4DC5}"/>
              </a:ext>
            </a:extLst>
          </p:cNvPr>
          <p:cNvCxnSpPr>
            <a:cxnSpLocks/>
          </p:cNvCxnSpPr>
          <p:nvPr/>
        </p:nvCxnSpPr>
        <p:spPr>
          <a:xfrm flipV="1">
            <a:off x="7343508" y="380236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9B49E90-0541-4695-90D4-67BF605248C0}"/>
              </a:ext>
            </a:extLst>
          </p:cNvPr>
          <p:cNvSpPr/>
          <p:nvPr/>
        </p:nvSpPr>
        <p:spPr>
          <a:xfrm>
            <a:off x="2341827" y="3246602"/>
            <a:ext cx="6433077" cy="31530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976A8F-3DB4-4CF4-B543-AB0D74582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555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0C162C-E13F-46DA-A8D8-CD509F462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Hokkien</a:t>
            </a:r>
            <a:r>
              <a:rPr lang="en-US" altLang="zh-TW" dirty="0"/>
              <a:t> 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閩南語、台語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8FD12C-EE95-40C7-B8C5-F3FFED1EC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Background music &amp; noises?</a:t>
            </a:r>
          </a:p>
          <a:p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en-US" altLang="zh-TW" dirty="0">
                <a:ea typeface="微軟正黑體" panose="020B0604030504040204" pitchFamily="34" charset="-120"/>
              </a:rPr>
              <a:t>Noisy transcriptions?</a:t>
            </a:r>
          </a:p>
          <a:p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en-US" altLang="zh-TW" dirty="0">
                <a:ea typeface="微軟正黑體" panose="020B0604030504040204" pitchFamily="34" charset="-120"/>
              </a:rPr>
              <a:t>Phonemes of </a:t>
            </a:r>
            <a:r>
              <a:rPr lang="en-US" altLang="zh-TW" dirty="0" err="1"/>
              <a:t>Hokkien</a:t>
            </a:r>
            <a:r>
              <a:rPr lang="en-US" altLang="zh-TW" dirty="0"/>
              <a:t>?</a:t>
            </a:r>
            <a:endParaRPr lang="en-US" altLang="zh-TW" dirty="0"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B13EAF5-A6FB-4F7C-AFC0-D577FBE1164A}"/>
              </a:ext>
            </a:extLst>
          </p:cNvPr>
          <p:cNvSpPr txBox="1"/>
          <p:nvPr/>
        </p:nvSpPr>
        <p:spPr>
          <a:xfrm>
            <a:off x="1963381" y="4865349"/>
            <a:ext cx="5565068" cy="144655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“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硬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train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一發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”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(Ying Train Yi Fa)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58E45D4-BB97-421D-B163-2FDD76D430FA}"/>
              </a:ext>
            </a:extLst>
          </p:cNvPr>
          <p:cNvGrpSpPr/>
          <p:nvPr/>
        </p:nvGrpSpPr>
        <p:grpSpPr>
          <a:xfrm>
            <a:off x="5978176" y="1055269"/>
            <a:ext cx="2881045" cy="1781573"/>
            <a:chOff x="4851701" y="731608"/>
            <a:chExt cx="2881045" cy="178157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6DAAA6A-F725-4BCD-B1AE-6BC9E2F9C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1701" y="731608"/>
              <a:ext cx="1653666" cy="178157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DA5F74A-2A66-438E-A8FF-2615E3FE1282}"/>
                </a:ext>
              </a:extLst>
            </p:cNvPr>
            <p:cNvSpPr txBox="1"/>
            <p:nvPr/>
          </p:nvSpPr>
          <p:spPr>
            <a:xfrm>
              <a:off x="5814550" y="1810155"/>
              <a:ext cx="1918196" cy="46166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b="1" dirty="0">
                  <a:solidFill>
                    <a:srgbClr val="0000FF"/>
                  </a:solidFill>
                  <a:ea typeface="微軟正黑體" panose="020B0604030504040204" pitchFamily="34" charset="-120"/>
                </a:rPr>
                <a:t>Don’t care 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微軟正黑體" panose="020B0604030504040204" pitchFamily="34" charset="-120"/>
                </a:rPr>
                <a:t> 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微軟正黑體" panose="020B0604030504040204" pitchFamily="34" charset="-120"/>
                </a:rPr>
                <a:t>…</a:t>
              </a:r>
              <a:endPara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55281748-6CEF-4702-99B1-A15FF1F52A66}"/>
              </a:ext>
            </a:extLst>
          </p:cNvPr>
          <p:cNvGrpSpPr/>
          <p:nvPr/>
        </p:nvGrpSpPr>
        <p:grpSpPr>
          <a:xfrm>
            <a:off x="5409941" y="1860381"/>
            <a:ext cx="2880982" cy="1781573"/>
            <a:chOff x="4851701" y="731608"/>
            <a:chExt cx="2880982" cy="1781573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D4C133C-761E-4D24-BFF0-1DD16D702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1701" y="731608"/>
              <a:ext cx="1653666" cy="1781573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E5044ED-2E57-41CD-97BD-0148EA97C7C0}"/>
                </a:ext>
              </a:extLst>
            </p:cNvPr>
            <p:cNvSpPr txBox="1"/>
            <p:nvPr/>
          </p:nvSpPr>
          <p:spPr>
            <a:xfrm>
              <a:off x="5814487" y="1826338"/>
              <a:ext cx="1918196" cy="46166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b="1" dirty="0">
                  <a:solidFill>
                    <a:srgbClr val="0000FF"/>
                  </a:solidFill>
                  <a:ea typeface="微軟正黑體" panose="020B0604030504040204" pitchFamily="34" charset="-120"/>
                </a:rPr>
                <a:t>Don’t care 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微軟正黑體" panose="020B0604030504040204" pitchFamily="34" charset="-120"/>
                </a:rPr>
                <a:t> 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微軟正黑體" panose="020B0604030504040204" pitchFamily="34" charset="-120"/>
                </a:rPr>
                <a:t>…</a:t>
              </a:r>
              <a:endPara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17D43DC-39D4-4773-83A0-A1BFD8DD615C}"/>
              </a:ext>
            </a:extLst>
          </p:cNvPr>
          <p:cNvGrpSpPr/>
          <p:nvPr/>
        </p:nvGrpSpPr>
        <p:grpSpPr>
          <a:xfrm>
            <a:off x="4745915" y="2646979"/>
            <a:ext cx="2375140" cy="1781573"/>
            <a:chOff x="4851701" y="731608"/>
            <a:chExt cx="2375140" cy="1781573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4A59668-CB5D-4F00-9124-28D07C6EE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1701" y="731608"/>
              <a:ext cx="1653666" cy="1781573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F63AD80E-1545-4664-9B2A-2740D032A4C8}"/>
                </a:ext>
              </a:extLst>
            </p:cNvPr>
            <p:cNvSpPr txBox="1"/>
            <p:nvPr/>
          </p:nvSpPr>
          <p:spPr>
            <a:xfrm>
              <a:off x="5458279" y="1826338"/>
              <a:ext cx="1768562" cy="46166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No 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……</a:t>
              </a:r>
              <a:endPara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D0D2753-75F1-4CCB-9E3C-704413994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345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894BA1-2376-420A-AE3E-EBB464D91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CAF234-AC49-4D14-805B-D6509419F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93FEAC-06F0-4601-B06A-73A9A0337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165" y="93074"/>
            <a:ext cx="4587670" cy="6671852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4FC943C1-0CB8-4B84-88D9-E589254B26F9}"/>
              </a:ext>
            </a:extLst>
          </p:cNvPr>
          <p:cNvSpPr/>
          <p:nvPr/>
        </p:nvSpPr>
        <p:spPr>
          <a:xfrm>
            <a:off x="4630058" y="2424785"/>
            <a:ext cx="1378857" cy="11312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455E2E-DBAF-4855-897E-E4FD0AB7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0DB13-043F-4453-9DAA-BCFD7997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4498B3-CE7B-4040-A42B-2DCE1C0E4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未提供相片說明。">
            <a:extLst>
              <a:ext uri="{FF2B5EF4-FFF2-40B4-BE49-F238E27FC236}">
                <a16:creationId xmlns:a16="http://schemas.microsoft.com/office/drawing/2014/main" id="{86A8CE38-FE15-4B6B-92EC-31877DFAA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7013"/>
            <a:ext cx="9144000" cy="386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2FDB93-626F-4C4C-890E-C9D898CB8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78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4B39CBC-D82E-4D56-8B7E-397C67059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33" y="941026"/>
            <a:ext cx="7951097" cy="2031055"/>
          </a:xfrm>
        </p:spPr>
        <p:txBody>
          <a:bodyPr>
            <a:normAutofit/>
          </a:bodyPr>
          <a:lstStyle/>
          <a:p>
            <a:pPr algn="l"/>
            <a:r>
              <a:rPr lang="en-US" altLang="zh-TW" sz="5400" b="1" dirty="0">
                <a:solidFill>
                  <a:schemeClr val="tx2"/>
                </a:solidFill>
              </a:rPr>
              <a:t>Training</a:t>
            </a:r>
            <a:endParaRPr lang="zh-TW" altLang="en-US" sz="5400" b="1" dirty="0">
              <a:solidFill>
                <a:schemeClr val="tx2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6DF889-A596-4A47-96E6-8F111B89C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26" y="4155103"/>
            <a:ext cx="4578895" cy="682079"/>
          </a:xfrm>
        </p:spPr>
        <p:txBody>
          <a:bodyPr>
            <a:normAutofit/>
          </a:bodyPr>
          <a:lstStyle/>
          <a:p>
            <a:endParaRPr lang="zh-TW" altLang="en-US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7050568-4D15-48E5-AD34-D14604726053}"/>
              </a:ext>
            </a:extLst>
          </p:cNvPr>
          <p:cNvSpPr/>
          <p:nvPr/>
        </p:nvSpPr>
        <p:spPr>
          <a:xfrm>
            <a:off x="2502151" y="4191678"/>
            <a:ext cx="2512644" cy="1291009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B1BA3A7-E114-4A3D-98AA-F3BD817F0943}"/>
              </a:ext>
            </a:extLst>
          </p:cNvPr>
          <p:cNvSpPr/>
          <p:nvPr/>
        </p:nvSpPr>
        <p:spPr>
          <a:xfrm>
            <a:off x="6087186" y="4191677"/>
            <a:ext cx="2512644" cy="1291009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D0F8F65-0F7D-4D85-B095-51D2E02C3DD4}"/>
              </a:ext>
            </a:extLst>
          </p:cNvPr>
          <p:cNvSpPr txBox="1"/>
          <p:nvPr/>
        </p:nvSpPr>
        <p:spPr>
          <a:xfrm>
            <a:off x="2356572" y="5871997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415BB35-9E70-4F48-9458-70054F6FCE9E}"/>
              </a:ext>
            </a:extLst>
          </p:cNvPr>
          <p:cNvCxnSpPr/>
          <p:nvPr/>
        </p:nvCxnSpPr>
        <p:spPr>
          <a:xfrm>
            <a:off x="5158949" y="4847334"/>
            <a:ext cx="8506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5EA055D-A28A-4ADC-9285-100BB0C8EFED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3758473" y="548268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982C61-0889-4C08-9540-F2044F7822E1}"/>
              </a:ext>
            </a:extLst>
          </p:cNvPr>
          <p:cNvSpPr txBox="1"/>
          <p:nvPr/>
        </p:nvSpPr>
        <p:spPr>
          <a:xfrm>
            <a:off x="5941607" y="3307682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11C4422-0BC8-4620-99D4-6D521CEB4DC5}"/>
              </a:ext>
            </a:extLst>
          </p:cNvPr>
          <p:cNvCxnSpPr>
            <a:cxnSpLocks/>
          </p:cNvCxnSpPr>
          <p:nvPr/>
        </p:nvCxnSpPr>
        <p:spPr>
          <a:xfrm flipV="1">
            <a:off x="7343508" y="380236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9B49E90-0541-4695-90D4-67BF605248C0}"/>
              </a:ext>
            </a:extLst>
          </p:cNvPr>
          <p:cNvSpPr/>
          <p:nvPr/>
        </p:nvSpPr>
        <p:spPr>
          <a:xfrm>
            <a:off x="2341827" y="3246602"/>
            <a:ext cx="6433077" cy="31530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C45B0A-A6CF-491E-84C7-D3076052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40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7CBCEBD-75DA-43C9-8246-F8A56DA65910}"/>
              </a:ext>
            </a:extLst>
          </p:cNvPr>
          <p:cNvCxnSpPr>
            <a:cxnSpLocks/>
          </p:cNvCxnSpPr>
          <p:nvPr/>
        </p:nvCxnSpPr>
        <p:spPr>
          <a:xfrm flipV="1">
            <a:off x="3507343" y="331159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89F675EB-7FFA-43BE-88BC-92B6C52D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</a:t>
            </a:r>
            <a:endParaRPr lang="zh-TW" altLang="en-US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0D50BFEA-0010-42FA-B408-6E2158070C07}"/>
              </a:ext>
            </a:extLst>
          </p:cNvPr>
          <p:cNvSpPr/>
          <p:nvPr/>
        </p:nvSpPr>
        <p:spPr>
          <a:xfrm>
            <a:off x="2994361" y="3824507"/>
            <a:ext cx="5520989" cy="1291009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59D15DB-54A9-4B2C-AB6B-16A007344187}"/>
              </a:ext>
            </a:extLst>
          </p:cNvPr>
          <p:cNvSpPr/>
          <p:nvPr/>
        </p:nvSpPr>
        <p:spPr>
          <a:xfrm>
            <a:off x="669615" y="2883753"/>
            <a:ext cx="1400532" cy="78784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7A3C5E6-0EDD-461F-9112-D60A13787B20}"/>
              </a:ext>
            </a:extLst>
          </p:cNvPr>
          <p:cNvCxnSpPr>
            <a:cxnSpLocks/>
          </p:cNvCxnSpPr>
          <p:nvPr/>
        </p:nvCxnSpPr>
        <p:spPr>
          <a:xfrm>
            <a:off x="2167113" y="3258507"/>
            <a:ext cx="4118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58D49827-ADE0-4E0F-AACA-AEC9B524C7A8}"/>
              </a:ext>
            </a:extLst>
          </p:cNvPr>
          <p:cNvCxnSpPr>
            <a:cxnSpLocks/>
          </p:cNvCxnSpPr>
          <p:nvPr/>
        </p:nvCxnSpPr>
        <p:spPr>
          <a:xfrm>
            <a:off x="2583547" y="4479735"/>
            <a:ext cx="3672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61A0868-6E70-4820-9D2E-BBAB01F98432}"/>
              </a:ext>
            </a:extLst>
          </p:cNvPr>
          <p:cNvCxnSpPr>
            <a:cxnSpLocks/>
          </p:cNvCxnSpPr>
          <p:nvPr/>
        </p:nvCxnSpPr>
        <p:spPr>
          <a:xfrm>
            <a:off x="2583547" y="3244313"/>
            <a:ext cx="0" cy="1215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0A5B1A5-6207-4401-8140-89053D16B210}"/>
              </a:ext>
            </a:extLst>
          </p:cNvPr>
          <p:cNvGrpSpPr/>
          <p:nvPr/>
        </p:nvGrpSpPr>
        <p:grpSpPr>
          <a:xfrm>
            <a:off x="584200" y="2986246"/>
            <a:ext cx="1588901" cy="2988542"/>
            <a:chOff x="553420" y="2633912"/>
            <a:chExt cx="1588901" cy="2988542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4F056784-52A7-4DF5-82AD-F1098FB33783}"/>
                </a:ext>
              </a:extLst>
            </p:cNvPr>
            <p:cNvSpPr/>
            <p:nvPr/>
          </p:nvSpPr>
          <p:spPr>
            <a:xfrm>
              <a:off x="553420" y="3459473"/>
              <a:ext cx="1582913" cy="1291009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Encoder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53" name="群組 106">
              <a:extLst>
                <a:ext uri="{FF2B5EF4-FFF2-40B4-BE49-F238E27FC236}">
                  <a16:creationId xmlns:a16="http://schemas.microsoft.com/office/drawing/2014/main" id="{3BB84414-24F3-4986-840B-8DF3CA946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28650" y="5096765"/>
              <a:ext cx="1513671" cy="525689"/>
              <a:chOff x="467932" y="3914400"/>
              <a:chExt cx="2909888" cy="576263"/>
            </a:xfrm>
          </p:grpSpPr>
          <p:pic>
            <p:nvPicPr>
              <p:cNvPr id="54" name="Picture 9">
                <a:extLst>
                  <a:ext uri="{FF2B5EF4-FFF2-40B4-BE49-F238E27FC236}">
                    <a16:creationId xmlns:a16="http://schemas.microsoft.com/office/drawing/2014/main" id="{32F6795A-C304-4DF9-9228-9EEC712BDC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9">
                <a:extLst>
                  <a:ext uri="{FF2B5EF4-FFF2-40B4-BE49-F238E27FC236}">
                    <a16:creationId xmlns:a16="http://schemas.microsoft.com/office/drawing/2014/main" id="{A4594551-7C43-42E9-B322-D09637C903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B60376B-D0BE-4A9D-A039-F794153577CD}"/>
                </a:ext>
              </a:extLst>
            </p:cNvPr>
            <p:cNvSpPr/>
            <p:nvPr/>
          </p:nvSpPr>
          <p:spPr>
            <a:xfrm>
              <a:off x="764648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90AA3BB-F0ED-46D7-8242-1130FABAFFEA}"/>
                </a:ext>
              </a:extLst>
            </p:cNvPr>
            <p:cNvSpPr/>
            <p:nvPr/>
          </p:nvSpPr>
          <p:spPr>
            <a:xfrm>
              <a:off x="1114984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E096E17-8B24-4860-A095-B34C4F553CE9}"/>
                </a:ext>
              </a:extLst>
            </p:cNvPr>
            <p:cNvSpPr/>
            <p:nvPr/>
          </p:nvSpPr>
          <p:spPr>
            <a:xfrm>
              <a:off x="1444296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E4BE4E5-4674-4049-AEDE-F84F6453C857}"/>
                </a:ext>
              </a:extLst>
            </p:cNvPr>
            <p:cNvSpPr/>
            <p:nvPr/>
          </p:nvSpPr>
          <p:spPr>
            <a:xfrm>
              <a:off x="1796860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6A975D4B-59EC-491B-A2FF-0B53056E2DE0}"/>
                </a:ext>
              </a:extLst>
            </p:cNvPr>
            <p:cNvGrpSpPr/>
            <p:nvPr/>
          </p:nvGrpSpPr>
          <p:grpSpPr>
            <a:xfrm>
              <a:off x="764648" y="2633912"/>
              <a:ext cx="154466" cy="825561"/>
              <a:chOff x="821798" y="2633912"/>
              <a:chExt cx="154466" cy="825561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1E99C44-3D3F-4907-816D-5DDCCE94B3CD}"/>
                  </a:ext>
                </a:extLst>
              </p:cNvPr>
              <p:cNvSpPr/>
              <p:nvPr/>
            </p:nvSpPr>
            <p:spPr>
              <a:xfrm>
                <a:off x="821798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79" name="直線單箭頭接點 78">
                <a:extLst>
                  <a:ext uri="{FF2B5EF4-FFF2-40B4-BE49-F238E27FC236}">
                    <a16:creationId xmlns:a16="http://schemas.microsoft.com/office/drawing/2014/main" id="{C4D9D675-0A91-4EDE-977C-012F89901C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021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6907F24C-9BEE-4278-8F7A-8A03CE4C02A7}"/>
                </a:ext>
              </a:extLst>
            </p:cNvPr>
            <p:cNvGrpSpPr/>
            <p:nvPr/>
          </p:nvGrpSpPr>
          <p:grpSpPr>
            <a:xfrm>
              <a:off x="1104472" y="2633912"/>
              <a:ext cx="154466" cy="825561"/>
              <a:chOff x="1069744" y="2633912"/>
              <a:chExt cx="154466" cy="825561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D6552E6-E159-4624-A030-54C18597A851}"/>
                  </a:ext>
                </a:extLst>
              </p:cNvPr>
              <p:cNvSpPr/>
              <p:nvPr/>
            </p:nvSpPr>
            <p:spPr>
              <a:xfrm>
                <a:off x="1069744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C83E41EC-EB51-4DF3-B53F-E92DD07C7B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6977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8949AA72-CD57-4A94-A53D-4A63CA7BE4F2}"/>
                </a:ext>
              </a:extLst>
            </p:cNvPr>
            <p:cNvGrpSpPr/>
            <p:nvPr/>
          </p:nvGrpSpPr>
          <p:grpSpPr>
            <a:xfrm>
              <a:off x="1444296" y="2633912"/>
              <a:ext cx="154466" cy="825561"/>
              <a:chOff x="1326625" y="2633912"/>
              <a:chExt cx="154466" cy="825561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B3A15324-20AB-4DFA-A692-F045094715E3}"/>
                  </a:ext>
                </a:extLst>
              </p:cNvPr>
              <p:cNvSpPr/>
              <p:nvPr/>
            </p:nvSpPr>
            <p:spPr>
              <a:xfrm>
                <a:off x="1326625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60771D29-C6AB-4497-A41F-15F961A9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1485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2588D149-2B1F-4CC1-A917-B9ED131923E4}"/>
                </a:ext>
              </a:extLst>
            </p:cNvPr>
            <p:cNvGrpSpPr/>
            <p:nvPr/>
          </p:nvGrpSpPr>
          <p:grpSpPr>
            <a:xfrm>
              <a:off x="1784120" y="2633912"/>
              <a:ext cx="154466" cy="825561"/>
              <a:chOff x="1574570" y="2633912"/>
              <a:chExt cx="154466" cy="825561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0DE06E1E-4EA1-468E-AFB6-731401F90FF3}"/>
                  </a:ext>
                </a:extLst>
              </p:cNvPr>
              <p:cNvSpPr/>
              <p:nvPr/>
            </p:nvSpPr>
            <p:spPr>
              <a:xfrm>
                <a:off x="1574570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F4813897-2DFD-4928-8C1B-F5F67B395F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803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3296B799-9B8F-46F2-92E5-F9645BB35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49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3882FA90-F4FF-4117-B14F-8B5C90DB51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97" y="4754871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72A7ACDA-0203-42A7-87D5-5FEEA0E70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90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756DAF56-7513-4450-8F66-478A24726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608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8DA3E1C6-5B4A-40BC-B05B-D9D9BA6F2F17}"/>
              </a:ext>
            </a:extLst>
          </p:cNvPr>
          <p:cNvCxnSpPr>
            <a:cxnSpLocks/>
          </p:cNvCxnSpPr>
          <p:nvPr/>
        </p:nvCxnSpPr>
        <p:spPr>
          <a:xfrm flipV="1">
            <a:off x="3507343" y="51155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9ECB5E1C-AA4E-4A16-9B8F-FCCA0C0D083D}"/>
              </a:ext>
            </a:extLst>
          </p:cNvPr>
          <p:cNvSpPr txBox="1"/>
          <p:nvPr/>
        </p:nvSpPr>
        <p:spPr>
          <a:xfrm>
            <a:off x="3000880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&lt;BOS&gt;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44D0E34-5153-4437-8B5F-816B42B63449}"/>
              </a:ext>
            </a:extLst>
          </p:cNvPr>
          <p:cNvSpPr/>
          <p:nvPr/>
        </p:nvSpPr>
        <p:spPr>
          <a:xfrm>
            <a:off x="3387752" y="2532296"/>
            <a:ext cx="23958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56" name="表格 52">
            <a:extLst>
              <a:ext uri="{FF2B5EF4-FFF2-40B4-BE49-F238E27FC236}">
                <a16:creationId xmlns:a16="http://schemas.microsoft.com/office/drawing/2014/main" id="{F788E884-DEF6-46C6-8917-522DCFC244A9}"/>
              </a:ext>
            </a:extLst>
          </p:cNvPr>
          <p:cNvGraphicFramePr>
            <a:graphicFrameLocks noGrp="1"/>
          </p:cNvGraphicFramePr>
          <p:nvPr/>
        </p:nvGraphicFramePr>
        <p:xfrm>
          <a:off x="4585457" y="1106666"/>
          <a:ext cx="2112672" cy="1854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56336">
                  <a:extLst>
                    <a:ext uri="{9D8B030D-6E8A-4147-A177-3AD203B41FA5}">
                      <a16:colId xmlns:a16="http://schemas.microsoft.com/office/drawing/2014/main" val="1042909187"/>
                    </a:ext>
                  </a:extLst>
                </a:gridCol>
                <a:gridCol w="1056336">
                  <a:extLst>
                    <a:ext uri="{9D8B030D-6E8A-4147-A177-3AD203B41FA5}">
                      <a16:colId xmlns:a16="http://schemas.microsoft.com/office/drawing/2014/main" val="3721316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12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0.7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826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/>
                        <a:t>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24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692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93350"/>
                  </a:ext>
                </a:extLst>
              </a:tr>
            </a:tbl>
          </a:graphicData>
        </a:graphic>
      </p:graphicFrame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761290CB-29DC-4D5A-A089-231D31C19B5E}"/>
              </a:ext>
            </a:extLst>
          </p:cNvPr>
          <p:cNvCxnSpPr>
            <a:cxnSpLocks/>
          </p:cNvCxnSpPr>
          <p:nvPr/>
        </p:nvCxnSpPr>
        <p:spPr>
          <a:xfrm>
            <a:off x="3678328" y="2764656"/>
            <a:ext cx="865702" cy="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左大括弧 68">
            <a:extLst>
              <a:ext uri="{FF2B5EF4-FFF2-40B4-BE49-F238E27FC236}">
                <a16:creationId xmlns:a16="http://schemas.microsoft.com/office/drawing/2014/main" id="{41567F92-CCED-41D4-A336-30A4F35EB56C}"/>
              </a:ext>
            </a:extLst>
          </p:cNvPr>
          <p:cNvSpPr/>
          <p:nvPr/>
        </p:nvSpPr>
        <p:spPr>
          <a:xfrm flipH="1">
            <a:off x="6808140" y="1115456"/>
            <a:ext cx="239579" cy="1854200"/>
          </a:xfrm>
          <a:prstGeom prst="leftBrace">
            <a:avLst>
              <a:gd name="adj1" fmla="val 442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6B346BD-7340-4292-B372-3D0AFBA546E9}"/>
              </a:ext>
            </a:extLst>
          </p:cNvPr>
          <p:cNvSpPr txBox="1"/>
          <p:nvPr/>
        </p:nvSpPr>
        <p:spPr>
          <a:xfrm>
            <a:off x="7189432" y="1802933"/>
            <a:ext cx="149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Size V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0BADDD8-3352-4610-9EF8-5DA592E07EE3}"/>
              </a:ext>
            </a:extLst>
          </p:cNvPr>
          <p:cNvSpPr txBox="1"/>
          <p:nvPr/>
        </p:nvSpPr>
        <p:spPr>
          <a:xfrm>
            <a:off x="7172897" y="2175796"/>
            <a:ext cx="1494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(common characters)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A919992-571E-41B3-8D34-F6A7E6B0A11D}"/>
              </a:ext>
            </a:extLst>
          </p:cNvPr>
          <p:cNvSpPr txBox="1"/>
          <p:nvPr/>
        </p:nvSpPr>
        <p:spPr>
          <a:xfrm>
            <a:off x="3565519" y="330354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softmax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F6886F5-8538-4527-B40D-67F5804BF918}"/>
              </a:ext>
            </a:extLst>
          </p:cNvPr>
          <p:cNvSpPr txBox="1"/>
          <p:nvPr/>
        </p:nvSpPr>
        <p:spPr>
          <a:xfrm>
            <a:off x="4835956" y="611103"/>
            <a:ext cx="1642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distribution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F71A6B3-820B-41EB-BF06-6308246B5F08}"/>
              </a:ext>
            </a:extLst>
          </p:cNvPr>
          <p:cNvSpPr txBox="1"/>
          <p:nvPr/>
        </p:nvSpPr>
        <p:spPr>
          <a:xfrm>
            <a:off x="328330" y="6231521"/>
            <a:ext cx="225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Label: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   器   學   習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0B380EB-5473-481E-B317-A2B73B105802}"/>
              </a:ext>
            </a:extLst>
          </p:cNvPr>
          <p:cNvGrpSpPr/>
          <p:nvPr/>
        </p:nvGrpSpPr>
        <p:grpSpPr>
          <a:xfrm>
            <a:off x="3396347" y="5449828"/>
            <a:ext cx="239580" cy="720000"/>
            <a:chOff x="3445729" y="5741259"/>
            <a:chExt cx="239580" cy="720000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782F500-0E3D-4900-99CB-2A24B692856D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3C074D3E-496C-4645-8B24-A15B870BF12B}"/>
                </a:ext>
              </a:extLst>
            </p:cNvPr>
            <p:cNvSpPr/>
            <p:nvPr/>
          </p:nvSpPr>
          <p:spPr>
            <a:xfrm>
              <a:off x="3483679" y="6179621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464FC1B-EDA0-4015-B63E-412ABF234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698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61" grpId="0" animBg="1"/>
      <p:bldP spid="88" grpId="0"/>
      <p:bldP spid="90" grpId="0" animBg="1"/>
      <p:bldP spid="69" grpId="0" animBg="1"/>
      <p:bldP spid="71" grpId="0"/>
      <p:bldP spid="72" grpId="0"/>
      <p:bldP spid="6" grpId="0"/>
      <p:bldP spid="7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7CBCEBD-75DA-43C9-8246-F8A56DA65910}"/>
              </a:ext>
            </a:extLst>
          </p:cNvPr>
          <p:cNvCxnSpPr>
            <a:cxnSpLocks/>
          </p:cNvCxnSpPr>
          <p:nvPr/>
        </p:nvCxnSpPr>
        <p:spPr>
          <a:xfrm flipV="1">
            <a:off x="3507343" y="331159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89F675EB-7FFA-43BE-88BC-92B6C52D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0D50BFEA-0010-42FA-B408-6E2158070C07}"/>
              </a:ext>
            </a:extLst>
          </p:cNvPr>
          <p:cNvSpPr/>
          <p:nvPr/>
        </p:nvSpPr>
        <p:spPr>
          <a:xfrm>
            <a:off x="2994361" y="3824507"/>
            <a:ext cx="5520989" cy="1291009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59D15DB-54A9-4B2C-AB6B-16A007344187}"/>
              </a:ext>
            </a:extLst>
          </p:cNvPr>
          <p:cNvSpPr/>
          <p:nvPr/>
        </p:nvSpPr>
        <p:spPr>
          <a:xfrm>
            <a:off x="669615" y="2883753"/>
            <a:ext cx="1400532" cy="78784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7A3C5E6-0EDD-461F-9112-D60A13787B20}"/>
              </a:ext>
            </a:extLst>
          </p:cNvPr>
          <p:cNvCxnSpPr>
            <a:cxnSpLocks/>
          </p:cNvCxnSpPr>
          <p:nvPr/>
        </p:nvCxnSpPr>
        <p:spPr>
          <a:xfrm>
            <a:off x="2167113" y="3258507"/>
            <a:ext cx="4118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58D49827-ADE0-4E0F-AACA-AEC9B524C7A8}"/>
              </a:ext>
            </a:extLst>
          </p:cNvPr>
          <p:cNvCxnSpPr>
            <a:cxnSpLocks/>
          </p:cNvCxnSpPr>
          <p:nvPr/>
        </p:nvCxnSpPr>
        <p:spPr>
          <a:xfrm>
            <a:off x="2583547" y="4479735"/>
            <a:ext cx="3672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61A0868-6E70-4820-9D2E-BBAB01F98432}"/>
              </a:ext>
            </a:extLst>
          </p:cNvPr>
          <p:cNvCxnSpPr>
            <a:cxnSpLocks/>
          </p:cNvCxnSpPr>
          <p:nvPr/>
        </p:nvCxnSpPr>
        <p:spPr>
          <a:xfrm>
            <a:off x="2583547" y="3244313"/>
            <a:ext cx="0" cy="1215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0A5B1A5-6207-4401-8140-89053D16B210}"/>
              </a:ext>
            </a:extLst>
          </p:cNvPr>
          <p:cNvGrpSpPr/>
          <p:nvPr/>
        </p:nvGrpSpPr>
        <p:grpSpPr>
          <a:xfrm>
            <a:off x="584200" y="2986246"/>
            <a:ext cx="1588901" cy="2988542"/>
            <a:chOff x="553420" y="2633912"/>
            <a:chExt cx="1588901" cy="2988542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4F056784-52A7-4DF5-82AD-F1098FB33783}"/>
                </a:ext>
              </a:extLst>
            </p:cNvPr>
            <p:cNvSpPr/>
            <p:nvPr/>
          </p:nvSpPr>
          <p:spPr>
            <a:xfrm>
              <a:off x="553420" y="3459473"/>
              <a:ext cx="1582913" cy="1291009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Encoder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53" name="群組 106">
              <a:extLst>
                <a:ext uri="{FF2B5EF4-FFF2-40B4-BE49-F238E27FC236}">
                  <a16:creationId xmlns:a16="http://schemas.microsoft.com/office/drawing/2014/main" id="{3BB84414-24F3-4986-840B-8DF3CA946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28650" y="5096765"/>
              <a:ext cx="1513671" cy="525689"/>
              <a:chOff x="467932" y="3914400"/>
              <a:chExt cx="2909888" cy="576263"/>
            </a:xfrm>
          </p:grpSpPr>
          <p:pic>
            <p:nvPicPr>
              <p:cNvPr id="54" name="Picture 9">
                <a:extLst>
                  <a:ext uri="{FF2B5EF4-FFF2-40B4-BE49-F238E27FC236}">
                    <a16:creationId xmlns:a16="http://schemas.microsoft.com/office/drawing/2014/main" id="{32F6795A-C304-4DF9-9228-9EEC712BDC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9">
                <a:extLst>
                  <a:ext uri="{FF2B5EF4-FFF2-40B4-BE49-F238E27FC236}">
                    <a16:creationId xmlns:a16="http://schemas.microsoft.com/office/drawing/2014/main" id="{A4594551-7C43-42E9-B322-D09637C903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B60376B-D0BE-4A9D-A039-F794153577CD}"/>
                </a:ext>
              </a:extLst>
            </p:cNvPr>
            <p:cNvSpPr/>
            <p:nvPr/>
          </p:nvSpPr>
          <p:spPr>
            <a:xfrm>
              <a:off x="764648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90AA3BB-F0ED-46D7-8242-1130FABAFFEA}"/>
                </a:ext>
              </a:extLst>
            </p:cNvPr>
            <p:cNvSpPr/>
            <p:nvPr/>
          </p:nvSpPr>
          <p:spPr>
            <a:xfrm>
              <a:off x="1114984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E096E17-8B24-4860-A095-B34C4F553CE9}"/>
                </a:ext>
              </a:extLst>
            </p:cNvPr>
            <p:cNvSpPr/>
            <p:nvPr/>
          </p:nvSpPr>
          <p:spPr>
            <a:xfrm>
              <a:off x="1444296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E4BE4E5-4674-4049-AEDE-F84F6453C857}"/>
                </a:ext>
              </a:extLst>
            </p:cNvPr>
            <p:cNvSpPr/>
            <p:nvPr/>
          </p:nvSpPr>
          <p:spPr>
            <a:xfrm>
              <a:off x="1796860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6A975D4B-59EC-491B-A2FF-0B53056E2DE0}"/>
                </a:ext>
              </a:extLst>
            </p:cNvPr>
            <p:cNvGrpSpPr/>
            <p:nvPr/>
          </p:nvGrpSpPr>
          <p:grpSpPr>
            <a:xfrm>
              <a:off x="764648" y="2633912"/>
              <a:ext cx="154466" cy="825561"/>
              <a:chOff x="821798" y="2633912"/>
              <a:chExt cx="154466" cy="825561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1E99C44-3D3F-4907-816D-5DDCCE94B3CD}"/>
                  </a:ext>
                </a:extLst>
              </p:cNvPr>
              <p:cNvSpPr/>
              <p:nvPr/>
            </p:nvSpPr>
            <p:spPr>
              <a:xfrm>
                <a:off x="821798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79" name="直線單箭頭接點 78">
                <a:extLst>
                  <a:ext uri="{FF2B5EF4-FFF2-40B4-BE49-F238E27FC236}">
                    <a16:creationId xmlns:a16="http://schemas.microsoft.com/office/drawing/2014/main" id="{C4D9D675-0A91-4EDE-977C-012F89901C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021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6907F24C-9BEE-4278-8F7A-8A03CE4C02A7}"/>
                </a:ext>
              </a:extLst>
            </p:cNvPr>
            <p:cNvGrpSpPr/>
            <p:nvPr/>
          </p:nvGrpSpPr>
          <p:grpSpPr>
            <a:xfrm>
              <a:off x="1104472" y="2633912"/>
              <a:ext cx="154466" cy="825561"/>
              <a:chOff x="1069744" y="2633912"/>
              <a:chExt cx="154466" cy="825561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D6552E6-E159-4624-A030-54C18597A851}"/>
                  </a:ext>
                </a:extLst>
              </p:cNvPr>
              <p:cNvSpPr/>
              <p:nvPr/>
            </p:nvSpPr>
            <p:spPr>
              <a:xfrm>
                <a:off x="1069744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C83E41EC-EB51-4DF3-B53F-E92DD07C7B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6977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8949AA72-CD57-4A94-A53D-4A63CA7BE4F2}"/>
                </a:ext>
              </a:extLst>
            </p:cNvPr>
            <p:cNvGrpSpPr/>
            <p:nvPr/>
          </p:nvGrpSpPr>
          <p:grpSpPr>
            <a:xfrm>
              <a:off x="1444296" y="2633912"/>
              <a:ext cx="154466" cy="825561"/>
              <a:chOff x="1326625" y="2633912"/>
              <a:chExt cx="154466" cy="825561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B3A15324-20AB-4DFA-A692-F045094715E3}"/>
                  </a:ext>
                </a:extLst>
              </p:cNvPr>
              <p:cNvSpPr/>
              <p:nvPr/>
            </p:nvSpPr>
            <p:spPr>
              <a:xfrm>
                <a:off x="1326625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60771D29-C6AB-4497-A41F-15F961A9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1485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2588D149-2B1F-4CC1-A917-B9ED131923E4}"/>
                </a:ext>
              </a:extLst>
            </p:cNvPr>
            <p:cNvGrpSpPr/>
            <p:nvPr/>
          </p:nvGrpSpPr>
          <p:grpSpPr>
            <a:xfrm>
              <a:off x="1784120" y="2633912"/>
              <a:ext cx="154466" cy="825561"/>
              <a:chOff x="1574570" y="2633912"/>
              <a:chExt cx="154466" cy="825561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0DE06E1E-4EA1-468E-AFB6-731401F90FF3}"/>
                  </a:ext>
                </a:extLst>
              </p:cNvPr>
              <p:cNvSpPr/>
              <p:nvPr/>
            </p:nvSpPr>
            <p:spPr>
              <a:xfrm>
                <a:off x="1574570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F4813897-2DFD-4928-8C1B-F5F67B395F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803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3296B799-9B8F-46F2-92E5-F9645BB35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49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3882FA90-F4FF-4117-B14F-8B5C90DB51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97" y="4754871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72A7ACDA-0203-42A7-87D5-5FEEA0E70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90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756DAF56-7513-4450-8F66-478A24726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608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8DA3E1C6-5B4A-40BC-B05B-D9D9BA6F2F17}"/>
              </a:ext>
            </a:extLst>
          </p:cNvPr>
          <p:cNvCxnSpPr>
            <a:cxnSpLocks/>
          </p:cNvCxnSpPr>
          <p:nvPr/>
        </p:nvCxnSpPr>
        <p:spPr>
          <a:xfrm flipV="1">
            <a:off x="3507343" y="51155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9ECB5E1C-AA4E-4A16-9B8F-FCCA0C0D083D}"/>
              </a:ext>
            </a:extLst>
          </p:cNvPr>
          <p:cNvSpPr txBox="1"/>
          <p:nvPr/>
        </p:nvSpPr>
        <p:spPr>
          <a:xfrm>
            <a:off x="3000880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&lt;BOS&gt;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44D0E34-5153-4437-8B5F-816B42B63449}"/>
              </a:ext>
            </a:extLst>
          </p:cNvPr>
          <p:cNvSpPr/>
          <p:nvPr/>
        </p:nvSpPr>
        <p:spPr>
          <a:xfrm>
            <a:off x="3387752" y="2532296"/>
            <a:ext cx="23958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A919992-571E-41B3-8D34-F6A7E6B0A11D}"/>
              </a:ext>
            </a:extLst>
          </p:cNvPr>
          <p:cNvSpPr txBox="1"/>
          <p:nvPr/>
        </p:nvSpPr>
        <p:spPr>
          <a:xfrm>
            <a:off x="3565519" y="330354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softmax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0B380EB-5473-481E-B317-A2B73B105802}"/>
              </a:ext>
            </a:extLst>
          </p:cNvPr>
          <p:cNvGrpSpPr/>
          <p:nvPr/>
        </p:nvGrpSpPr>
        <p:grpSpPr>
          <a:xfrm>
            <a:off x="3396347" y="5449828"/>
            <a:ext cx="239580" cy="720000"/>
            <a:chOff x="3445729" y="5741259"/>
            <a:chExt cx="239580" cy="720000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782F500-0E3D-4900-99CB-2A24B692856D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3C074D3E-496C-4645-8B24-A15B870BF12B}"/>
                </a:ext>
              </a:extLst>
            </p:cNvPr>
            <p:cNvSpPr/>
            <p:nvPr/>
          </p:nvSpPr>
          <p:spPr>
            <a:xfrm>
              <a:off x="3483679" y="6179621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aphicFrame>
        <p:nvGraphicFramePr>
          <p:cNvPr id="48" name="表格 52">
            <a:extLst>
              <a:ext uri="{FF2B5EF4-FFF2-40B4-BE49-F238E27FC236}">
                <a16:creationId xmlns:a16="http://schemas.microsoft.com/office/drawing/2014/main" id="{E3C4B46F-8664-4F81-977F-12BCFED37F4B}"/>
              </a:ext>
            </a:extLst>
          </p:cNvPr>
          <p:cNvGraphicFramePr>
            <a:graphicFrameLocks noGrp="1"/>
          </p:cNvGraphicFramePr>
          <p:nvPr/>
        </p:nvGraphicFramePr>
        <p:xfrm>
          <a:off x="1668551" y="111144"/>
          <a:ext cx="1080540" cy="1854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40270">
                  <a:extLst>
                    <a:ext uri="{9D8B030D-6E8A-4147-A177-3AD203B41FA5}">
                      <a16:colId xmlns:a16="http://schemas.microsoft.com/office/drawing/2014/main" val="1042909187"/>
                    </a:ext>
                  </a:extLst>
                </a:gridCol>
                <a:gridCol w="540270">
                  <a:extLst>
                    <a:ext uri="{9D8B030D-6E8A-4147-A177-3AD203B41FA5}">
                      <a16:colId xmlns:a16="http://schemas.microsoft.com/office/drawing/2014/main" val="3721316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12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826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/>
                        <a:t>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24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692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93350"/>
                  </a:ext>
                </a:extLst>
              </a:tr>
            </a:tbl>
          </a:graphicData>
        </a:graphic>
      </p:graphicFrame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DD81CA5-3EDF-49CD-97DB-D9E6F0796916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3507542" y="1990335"/>
            <a:ext cx="0" cy="54196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表格 52">
            <a:extLst>
              <a:ext uri="{FF2B5EF4-FFF2-40B4-BE49-F238E27FC236}">
                <a16:creationId xmlns:a16="http://schemas.microsoft.com/office/drawing/2014/main" id="{2ED58C30-A196-434F-88B8-C446B0C34932}"/>
              </a:ext>
            </a:extLst>
          </p:cNvPr>
          <p:cNvGraphicFramePr>
            <a:graphicFrameLocks noGrp="1"/>
          </p:cNvGraphicFramePr>
          <p:nvPr/>
        </p:nvGraphicFramePr>
        <p:xfrm>
          <a:off x="4585457" y="1106666"/>
          <a:ext cx="2112672" cy="1854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56336">
                  <a:extLst>
                    <a:ext uri="{9D8B030D-6E8A-4147-A177-3AD203B41FA5}">
                      <a16:colId xmlns:a16="http://schemas.microsoft.com/office/drawing/2014/main" val="1042909187"/>
                    </a:ext>
                  </a:extLst>
                </a:gridCol>
                <a:gridCol w="1056336">
                  <a:extLst>
                    <a:ext uri="{9D8B030D-6E8A-4147-A177-3AD203B41FA5}">
                      <a16:colId xmlns:a16="http://schemas.microsoft.com/office/drawing/2014/main" val="3721316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12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0.7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826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/>
                        <a:t>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24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692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93350"/>
                  </a:ext>
                </a:extLst>
              </a:tr>
            </a:tbl>
          </a:graphicData>
        </a:graphic>
      </p:graphicFrame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FBFC7761-DF53-4769-8697-2D10C7A423F0}"/>
              </a:ext>
            </a:extLst>
          </p:cNvPr>
          <p:cNvCxnSpPr>
            <a:cxnSpLocks/>
          </p:cNvCxnSpPr>
          <p:nvPr/>
        </p:nvCxnSpPr>
        <p:spPr>
          <a:xfrm>
            <a:off x="3678328" y="2764656"/>
            <a:ext cx="865702" cy="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左大括弧 59">
            <a:extLst>
              <a:ext uri="{FF2B5EF4-FFF2-40B4-BE49-F238E27FC236}">
                <a16:creationId xmlns:a16="http://schemas.microsoft.com/office/drawing/2014/main" id="{EC515A28-58CC-4D49-B832-9C7A6A1F8F68}"/>
              </a:ext>
            </a:extLst>
          </p:cNvPr>
          <p:cNvSpPr/>
          <p:nvPr/>
        </p:nvSpPr>
        <p:spPr>
          <a:xfrm flipH="1">
            <a:off x="6808140" y="1115456"/>
            <a:ext cx="239579" cy="1854200"/>
          </a:xfrm>
          <a:prstGeom prst="leftBrace">
            <a:avLst>
              <a:gd name="adj1" fmla="val 442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7E929EA-FFFA-44C5-BBAF-D4E1B0D868FD}"/>
              </a:ext>
            </a:extLst>
          </p:cNvPr>
          <p:cNvSpPr txBox="1"/>
          <p:nvPr/>
        </p:nvSpPr>
        <p:spPr>
          <a:xfrm>
            <a:off x="7189432" y="1802933"/>
            <a:ext cx="149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Size V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8BCB51FB-FA95-4F44-B768-85F3A87E4CDB}"/>
              </a:ext>
            </a:extLst>
          </p:cNvPr>
          <p:cNvSpPr txBox="1"/>
          <p:nvPr/>
        </p:nvSpPr>
        <p:spPr>
          <a:xfrm>
            <a:off x="7172897" y="2175796"/>
            <a:ext cx="1494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(common characters)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472A3706-C1A9-4273-B12D-8A9ADD15212E}"/>
              </a:ext>
            </a:extLst>
          </p:cNvPr>
          <p:cNvSpPr txBox="1"/>
          <p:nvPr/>
        </p:nvSpPr>
        <p:spPr>
          <a:xfrm>
            <a:off x="4835956" y="611103"/>
            <a:ext cx="1642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distribution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AA888BD2-B440-46A5-ACB9-7972F7F667F2}"/>
              </a:ext>
            </a:extLst>
          </p:cNvPr>
          <p:cNvGrpSpPr/>
          <p:nvPr/>
        </p:nvGrpSpPr>
        <p:grpSpPr>
          <a:xfrm>
            <a:off x="3374717" y="1195839"/>
            <a:ext cx="239580" cy="720000"/>
            <a:chOff x="3445729" y="5741259"/>
            <a:chExt cx="239580" cy="720000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2F29FE61-F3A4-4A77-A7E0-8DA957597088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3" name="橢圓 92">
              <a:extLst>
                <a:ext uri="{FF2B5EF4-FFF2-40B4-BE49-F238E27FC236}">
                  <a16:creationId xmlns:a16="http://schemas.microsoft.com/office/drawing/2014/main" id="{BF7F5487-B095-4136-9886-51B67599C142}"/>
                </a:ext>
              </a:extLst>
            </p:cNvPr>
            <p:cNvSpPr/>
            <p:nvPr/>
          </p:nvSpPr>
          <p:spPr>
            <a:xfrm>
              <a:off x="3483679" y="5963721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43B98AF9-DFF9-4153-935F-1CD6032B4080}"/>
              </a:ext>
            </a:extLst>
          </p:cNvPr>
          <p:cNvSpPr txBox="1"/>
          <p:nvPr/>
        </p:nvSpPr>
        <p:spPr>
          <a:xfrm>
            <a:off x="2967649" y="800883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</a:t>
            </a:r>
          </a:p>
        </p:txBody>
      </p: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D706EDCD-59A9-420F-997A-BEC2C3ABFC47}"/>
              </a:ext>
            </a:extLst>
          </p:cNvPr>
          <p:cNvCxnSpPr>
            <a:cxnSpLocks/>
          </p:cNvCxnSpPr>
          <p:nvPr/>
        </p:nvCxnSpPr>
        <p:spPr>
          <a:xfrm flipH="1">
            <a:off x="2796211" y="1557186"/>
            <a:ext cx="53917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4DA7C6F5-741B-45B1-B2C8-F4BC17C035C8}"/>
              </a:ext>
            </a:extLst>
          </p:cNvPr>
          <p:cNvSpPr txBox="1"/>
          <p:nvPr/>
        </p:nvSpPr>
        <p:spPr>
          <a:xfrm>
            <a:off x="2902996" y="31259"/>
            <a:ext cx="1226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Ground truth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28718E0E-0234-44E6-A2D2-512DD2DAC9BE}"/>
              </a:ext>
            </a:extLst>
          </p:cNvPr>
          <p:cNvSpPr txBox="1"/>
          <p:nvPr/>
        </p:nvSpPr>
        <p:spPr>
          <a:xfrm>
            <a:off x="153847" y="1963758"/>
            <a:ext cx="3312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minimize cross entropy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BB087E0-8CD6-4C40-8688-B5B030E9869D}"/>
              </a:ext>
            </a:extLst>
          </p:cNvPr>
          <p:cNvSpPr txBox="1"/>
          <p:nvPr/>
        </p:nvSpPr>
        <p:spPr>
          <a:xfrm>
            <a:off x="328330" y="6231521"/>
            <a:ext cx="225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Label: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   器   學   習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1E12530-FFFA-400B-9C1E-05A9E472A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62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6" grpId="0"/>
      <p:bldP spid="9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059D15DB-54A9-4B2C-AB6B-16A007344187}"/>
              </a:ext>
            </a:extLst>
          </p:cNvPr>
          <p:cNvSpPr/>
          <p:nvPr/>
        </p:nvSpPr>
        <p:spPr>
          <a:xfrm>
            <a:off x="669615" y="2883753"/>
            <a:ext cx="1400532" cy="78784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7A3C5E6-0EDD-461F-9112-D60A13787B20}"/>
              </a:ext>
            </a:extLst>
          </p:cNvPr>
          <p:cNvCxnSpPr>
            <a:cxnSpLocks/>
          </p:cNvCxnSpPr>
          <p:nvPr/>
        </p:nvCxnSpPr>
        <p:spPr>
          <a:xfrm>
            <a:off x="2167113" y="3258507"/>
            <a:ext cx="4118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58D49827-ADE0-4E0F-AACA-AEC9B524C7A8}"/>
              </a:ext>
            </a:extLst>
          </p:cNvPr>
          <p:cNvCxnSpPr>
            <a:cxnSpLocks/>
          </p:cNvCxnSpPr>
          <p:nvPr/>
        </p:nvCxnSpPr>
        <p:spPr>
          <a:xfrm>
            <a:off x="2583547" y="4479735"/>
            <a:ext cx="3672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61A0868-6E70-4820-9D2E-BBAB01F98432}"/>
              </a:ext>
            </a:extLst>
          </p:cNvPr>
          <p:cNvCxnSpPr>
            <a:cxnSpLocks/>
          </p:cNvCxnSpPr>
          <p:nvPr/>
        </p:nvCxnSpPr>
        <p:spPr>
          <a:xfrm>
            <a:off x="2583547" y="3244313"/>
            <a:ext cx="0" cy="1215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0A5B1A5-6207-4401-8140-89053D16B210}"/>
              </a:ext>
            </a:extLst>
          </p:cNvPr>
          <p:cNvGrpSpPr/>
          <p:nvPr/>
        </p:nvGrpSpPr>
        <p:grpSpPr>
          <a:xfrm>
            <a:off x="584200" y="2986246"/>
            <a:ext cx="1588901" cy="2988542"/>
            <a:chOff x="553420" y="2633912"/>
            <a:chExt cx="1588901" cy="2988542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4F056784-52A7-4DF5-82AD-F1098FB33783}"/>
                </a:ext>
              </a:extLst>
            </p:cNvPr>
            <p:cNvSpPr/>
            <p:nvPr/>
          </p:nvSpPr>
          <p:spPr>
            <a:xfrm>
              <a:off x="553420" y="3459473"/>
              <a:ext cx="1582913" cy="1291009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Encoder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53" name="群組 106">
              <a:extLst>
                <a:ext uri="{FF2B5EF4-FFF2-40B4-BE49-F238E27FC236}">
                  <a16:creationId xmlns:a16="http://schemas.microsoft.com/office/drawing/2014/main" id="{3BB84414-24F3-4986-840B-8DF3CA946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28650" y="5096765"/>
              <a:ext cx="1513671" cy="525689"/>
              <a:chOff x="467932" y="3914400"/>
              <a:chExt cx="2909888" cy="576263"/>
            </a:xfrm>
          </p:grpSpPr>
          <p:pic>
            <p:nvPicPr>
              <p:cNvPr id="54" name="Picture 9">
                <a:extLst>
                  <a:ext uri="{FF2B5EF4-FFF2-40B4-BE49-F238E27FC236}">
                    <a16:creationId xmlns:a16="http://schemas.microsoft.com/office/drawing/2014/main" id="{32F6795A-C304-4DF9-9228-9EEC712BDC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9">
                <a:extLst>
                  <a:ext uri="{FF2B5EF4-FFF2-40B4-BE49-F238E27FC236}">
                    <a16:creationId xmlns:a16="http://schemas.microsoft.com/office/drawing/2014/main" id="{A4594551-7C43-42E9-B322-D09637C903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B60376B-D0BE-4A9D-A039-F794153577CD}"/>
                </a:ext>
              </a:extLst>
            </p:cNvPr>
            <p:cNvSpPr/>
            <p:nvPr/>
          </p:nvSpPr>
          <p:spPr>
            <a:xfrm>
              <a:off x="764648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90AA3BB-F0ED-46D7-8242-1130FABAFFEA}"/>
                </a:ext>
              </a:extLst>
            </p:cNvPr>
            <p:cNvSpPr/>
            <p:nvPr/>
          </p:nvSpPr>
          <p:spPr>
            <a:xfrm>
              <a:off x="1114984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E096E17-8B24-4860-A095-B34C4F553CE9}"/>
                </a:ext>
              </a:extLst>
            </p:cNvPr>
            <p:cNvSpPr/>
            <p:nvPr/>
          </p:nvSpPr>
          <p:spPr>
            <a:xfrm>
              <a:off x="1444296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E4BE4E5-4674-4049-AEDE-F84F6453C857}"/>
                </a:ext>
              </a:extLst>
            </p:cNvPr>
            <p:cNvSpPr/>
            <p:nvPr/>
          </p:nvSpPr>
          <p:spPr>
            <a:xfrm>
              <a:off x="1796860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6A975D4B-59EC-491B-A2FF-0B53056E2DE0}"/>
                </a:ext>
              </a:extLst>
            </p:cNvPr>
            <p:cNvGrpSpPr/>
            <p:nvPr/>
          </p:nvGrpSpPr>
          <p:grpSpPr>
            <a:xfrm>
              <a:off x="764648" y="2633912"/>
              <a:ext cx="154466" cy="825561"/>
              <a:chOff x="821798" y="2633912"/>
              <a:chExt cx="154466" cy="825561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1E99C44-3D3F-4907-816D-5DDCCE94B3CD}"/>
                  </a:ext>
                </a:extLst>
              </p:cNvPr>
              <p:cNvSpPr/>
              <p:nvPr/>
            </p:nvSpPr>
            <p:spPr>
              <a:xfrm>
                <a:off x="821798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79" name="直線單箭頭接點 78">
                <a:extLst>
                  <a:ext uri="{FF2B5EF4-FFF2-40B4-BE49-F238E27FC236}">
                    <a16:creationId xmlns:a16="http://schemas.microsoft.com/office/drawing/2014/main" id="{C4D9D675-0A91-4EDE-977C-012F89901C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021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6907F24C-9BEE-4278-8F7A-8A03CE4C02A7}"/>
                </a:ext>
              </a:extLst>
            </p:cNvPr>
            <p:cNvGrpSpPr/>
            <p:nvPr/>
          </p:nvGrpSpPr>
          <p:grpSpPr>
            <a:xfrm>
              <a:off x="1104472" y="2633912"/>
              <a:ext cx="154466" cy="825561"/>
              <a:chOff x="1069744" y="2633912"/>
              <a:chExt cx="154466" cy="825561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D6552E6-E159-4624-A030-54C18597A851}"/>
                  </a:ext>
                </a:extLst>
              </p:cNvPr>
              <p:cNvSpPr/>
              <p:nvPr/>
            </p:nvSpPr>
            <p:spPr>
              <a:xfrm>
                <a:off x="1069744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C83E41EC-EB51-4DF3-B53F-E92DD07C7B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6977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8949AA72-CD57-4A94-A53D-4A63CA7BE4F2}"/>
                </a:ext>
              </a:extLst>
            </p:cNvPr>
            <p:cNvGrpSpPr/>
            <p:nvPr/>
          </p:nvGrpSpPr>
          <p:grpSpPr>
            <a:xfrm>
              <a:off x="1444296" y="2633912"/>
              <a:ext cx="154466" cy="825561"/>
              <a:chOff x="1326625" y="2633912"/>
              <a:chExt cx="154466" cy="825561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B3A15324-20AB-4DFA-A692-F045094715E3}"/>
                  </a:ext>
                </a:extLst>
              </p:cNvPr>
              <p:cNvSpPr/>
              <p:nvPr/>
            </p:nvSpPr>
            <p:spPr>
              <a:xfrm>
                <a:off x="1326625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60771D29-C6AB-4497-A41F-15F961A9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1485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2588D149-2B1F-4CC1-A917-B9ED131923E4}"/>
                </a:ext>
              </a:extLst>
            </p:cNvPr>
            <p:cNvGrpSpPr/>
            <p:nvPr/>
          </p:nvGrpSpPr>
          <p:grpSpPr>
            <a:xfrm>
              <a:off x="1784120" y="2633912"/>
              <a:ext cx="154466" cy="825561"/>
              <a:chOff x="1574570" y="2633912"/>
              <a:chExt cx="154466" cy="825561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0DE06E1E-4EA1-468E-AFB6-731401F90FF3}"/>
                  </a:ext>
                </a:extLst>
              </p:cNvPr>
              <p:cNvSpPr/>
              <p:nvPr/>
            </p:nvSpPr>
            <p:spPr>
              <a:xfrm>
                <a:off x="1574570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F4813897-2DFD-4928-8C1B-F5F67B395F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803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3296B799-9B8F-46F2-92E5-F9645BB35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49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3882FA90-F4FF-4117-B14F-8B5C90DB51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97" y="4754871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72A7ACDA-0203-42A7-87D5-5FEEA0E70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90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756DAF56-7513-4450-8F66-478A24726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608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ECCDE2C7-169A-4081-9E9A-515B74499C59}"/>
              </a:ext>
            </a:extLst>
          </p:cNvPr>
          <p:cNvGrpSpPr/>
          <p:nvPr/>
        </p:nvGrpSpPr>
        <p:grpSpPr>
          <a:xfrm>
            <a:off x="3000880" y="2532296"/>
            <a:ext cx="1030514" cy="3993935"/>
            <a:chOff x="3000880" y="2532296"/>
            <a:chExt cx="1030514" cy="3993935"/>
          </a:xfrm>
        </p:grpSpPr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77CBCEBD-75DA-43C9-8246-F8A56DA659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7343" y="3311593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>
              <a:extLst>
                <a:ext uri="{FF2B5EF4-FFF2-40B4-BE49-F238E27FC236}">
                  <a16:creationId xmlns:a16="http://schemas.microsoft.com/office/drawing/2014/main" id="{8DA3E1C6-5B4A-40BC-B05B-D9D9BA6F2F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0043" y="5115516"/>
              <a:ext cx="0" cy="3335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9ECB5E1C-AA4E-4A16-9B8F-FCCA0C0D083D}"/>
                </a:ext>
              </a:extLst>
            </p:cNvPr>
            <p:cNvSpPr txBox="1"/>
            <p:nvPr/>
          </p:nvSpPr>
          <p:spPr>
            <a:xfrm>
              <a:off x="3000880" y="6156899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&lt;BOS&gt;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E44D0E34-5153-4437-8B5F-816B42B63449}"/>
                </a:ext>
              </a:extLst>
            </p:cNvPr>
            <p:cNvSpPr/>
            <p:nvPr/>
          </p:nvSpPr>
          <p:spPr>
            <a:xfrm>
              <a:off x="3387752" y="2532296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A0B380EB-5473-481E-B317-A2B73B105802}"/>
                </a:ext>
              </a:extLst>
            </p:cNvPr>
            <p:cNvGrpSpPr/>
            <p:nvPr/>
          </p:nvGrpSpPr>
          <p:grpSpPr>
            <a:xfrm>
              <a:off x="3396347" y="5449828"/>
              <a:ext cx="239580" cy="720000"/>
              <a:chOff x="3445729" y="5741259"/>
              <a:chExt cx="239580" cy="720000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C782F500-0E3D-4900-99CB-2A24B692856D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3C074D3E-496C-4645-8B24-A15B870BF12B}"/>
                  </a:ext>
                </a:extLst>
              </p:cNvPr>
              <p:cNvSpPr/>
              <p:nvPr/>
            </p:nvSpPr>
            <p:spPr>
              <a:xfrm>
                <a:off x="3483679" y="617962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</p:grp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DD81CA5-3EDF-49CD-97DB-D9E6F0796916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3507542" y="1990335"/>
            <a:ext cx="0" cy="54196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6D3DBDE9-2E53-4238-A6C9-01FD30848BE2}"/>
              </a:ext>
            </a:extLst>
          </p:cNvPr>
          <p:cNvSpPr txBox="1"/>
          <p:nvPr/>
        </p:nvSpPr>
        <p:spPr>
          <a:xfrm>
            <a:off x="153847" y="1963758"/>
            <a:ext cx="3312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minimize cross entropy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E895BD51-9DED-41FF-967F-8E3A3A3E58A9}"/>
              </a:ext>
            </a:extLst>
          </p:cNvPr>
          <p:cNvGrpSpPr/>
          <p:nvPr/>
        </p:nvGrpSpPr>
        <p:grpSpPr>
          <a:xfrm>
            <a:off x="4112336" y="2543340"/>
            <a:ext cx="1030514" cy="4001341"/>
            <a:chOff x="4142089" y="2543340"/>
            <a:chExt cx="1030514" cy="4001341"/>
          </a:xfrm>
        </p:grpSpPr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C07B6B52-ACC0-4067-AA4A-53CD5194D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7346" y="3322637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34051E4D-87B6-4CDC-9AFE-DC264C562675}"/>
                </a:ext>
              </a:extLst>
            </p:cNvPr>
            <p:cNvSpPr/>
            <p:nvPr/>
          </p:nvSpPr>
          <p:spPr>
            <a:xfrm>
              <a:off x="4537755" y="2543340"/>
              <a:ext cx="239580" cy="72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5A16ACAF-8D45-46D8-A000-03A7746FB5B9}"/>
                </a:ext>
              </a:extLst>
            </p:cNvPr>
            <p:cNvSpPr txBox="1"/>
            <p:nvPr/>
          </p:nvSpPr>
          <p:spPr>
            <a:xfrm>
              <a:off x="4142089" y="6175349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機</a:t>
              </a:r>
            </a:p>
          </p:txBody>
        </p: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F3510B88-FCFD-4AEA-99B7-AEEC37CFA739}"/>
                </a:ext>
              </a:extLst>
            </p:cNvPr>
            <p:cNvGrpSpPr/>
            <p:nvPr/>
          </p:nvGrpSpPr>
          <p:grpSpPr>
            <a:xfrm>
              <a:off x="4537755" y="5447076"/>
              <a:ext cx="239580" cy="720000"/>
              <a:chOff x="3445729" y="5741259"/>
              <a:chExt cx="239580" cy="720000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7946940D-A4FB-4BA4-9101-ACF1B68BE370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E708E9E8-DFA1-4559-B80A-6D4A514BEA23}"/>
                  </a:ext>
                </a:extLst>
              </p:cNvPr>
              <p:cNvSpPr/>
              <p:nvPr/>
            </p:nvSpPr>
            <p:spPr>
              <a:xfrm>
                <a:off x="3483679" y="5963721"/>
                <a:ext cx="180000" cy="180000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FA616149-0429-4851-AFDF-BBA293E83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5705" y="5128216"/>
              <a:ext cx="0" cy="3335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E5023EFF-728C-445D-BF76-DEB266FFE12A}"/>
              </a:ext>
            </a:extLst>
          </p:cNvPr>
          <p:cNvGrpSpPr/>
          <p:nvPr/>
        </p:nvGrpSpPr>
        <p:grpSpPr>
          <a:xfrm>
            <a:off x="3374717" y="1195839"/>
            <a:ext cx="239580" cy="720000"/>
            <a:chOff x="3445729" y="5741259"/>
            <a:chExt cx="239580" cy="720000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A07D7C4C-4FDE-4D38-ACFE-66B095037508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2" name="橢圓 91">
              <a:extLst>
                <a:ext uri="{FF2B5EF4-FFF2-40B4-BE49-F238E27FC236}">
                  <a16:creationId xmlns:a16="http://schemas.microsoft.com/office/drawing/2014/main" id="{3DDC469E-0E11-41A8-9C88-B9F177AA68B4}"/>
                </a:ext>
              </a:extLst>
            </p:cNvPr>
            <p:cNvSpPr/>
            <p:nvPr/>
          </p:nvSpPr>
          <p:spPr>
            <a:xfrm>
              <a:off x="3483679" y="5963721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209C8648-44B7-4B85-91C6-3652E7FD5C0A}"/>
              </a:ext>
            </a:extLst>
          </p:cNvPr>
          <p:cNvSpPr txBox="1"/>
          <p:nvPr/>
        </p:nvSpPr>
        <p:spPr>
          <a:xfrm>
            <a:off x="2979250" y="783876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</a:t>
            </a:r>
          </a:p>
        </p:txBody>
      </p: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31500AB3-F5DE-4698-BB7B-7D1DFC50571D}"/>
              </a:ext>
            </a:extLst>
          </p:cNvPr>
          <p:cNvCxnSpPr>
            <a:cxnSpLocks/>
          </p:cNvCxnSpPr>
          <p:nvPr/>
        </p:nvCxnSpPr>
        <p:spPr>
          <a:xfrm flipV="1">
            <a:off x="5738850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1653B8B0-C1CF-4E4D-AC9D-8ED172601D30}"/>
              </a:ext>
            </a:extLst>
          </p:cNvPr>
          <p:cNvSpPr/>
          <p:nvPr/>
        </p:nvSpPr>
        <p:spPr>
          <a:xfrm>
            <a:off x="5619259" y="2543340"/>
            <a:ext cx="239580" cy="72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6C6E69FB-8A6A-478E-8970-5CFC77F569A3}"/>
              </a:ext>
            </a:extLst>
          </p:cNvPr>
          <p:cNvSpPr txBox="1"/>
          <p:nvPr/>
        </p:nvSpPr>
        <p:spPr>
          <a:xfrm>
            <a:off x="5223792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93636030-738C-4A61-B0C6-544B544CF244}"/>
              </a:ext>
            </a:extLst>
          </p:cNvPr>
          <p:cNvGrpSpPr/>
          <p:nvPr/>
        </p:nvGrpSpPr>
        <p:grpSpPr>
          <a:xfrm>
            <a:off x="5619259" y="5447076"/>
            <a:ext cx="239580" cy="720000"/>
            <a:chOff x="3445729" y="5741259"/>
            <a:chExt cx="239580" cy="720000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EDC28C9F-ECAE-42C4-8E87-C3DC4BD84D72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橢圓 100">
              <a:extLst>
                <a:ext uri="{FF2B5EF4-FFF2-40B4-BE49-F238E27FC236}">
                  <a16:creationId xmlns:a16="http://schemas.microsoft.com/office/drawing/2014/main" id="{BBEE436A-BD0D-497B-86A1-BD4B4E42F40E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0055B397-6002-4F18-89ED-CAE6C5DBBD4B}"/>
              </a:ext>
            </a:extLst>
          </p:cNvPr>
          <p:cNvCxnSpPr>
            <a:cxnSpLocks/>
          </p:cNvCxnSpPr>
          <p:nvPr/>
        </p:nvCxnSpPr>
        <p:spPr>
          <a:xfrm flipV="1">
            <a:off x="5747209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A12D4E4F-8ABD-48E5-8348-EFE2B1FCAB42}"/>
              </a:ext>
            </a:extLst>
          </p:cNvPr>
          <p:cNvCxnSpPr>
            <a:cxnSpLocks/>
          </p:cNvCxnSpPr>
          <p:nvPr/>
        </p:nvCxnSpPr>
        <p:spPr>
          <a:xfrm flipV="1">
            <a:off x="6850307" y="3322115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>
            <a:extLst>
              <a:ext uri="{FF2B5EF4-FFF2-40B4-BE49-F238E27FC236}">
                <a16:creationId xmlns:a16="http://schemas.microsoft.com/office/drawing/2014/main" id="{9ED1C7C9-4B4D-4FD0-9197-5C18695F5003}"/>
              </a:ext>
            </a:extLst>
          </p:cNvPr>
          <p:cNvSpPr/>
          <p:nvPr/>
        </p:nvSpPr>
        <p:spPr>
          <a:xfrm>
            <a:off x="6730716" y="2542818"/>
            <a:ext cx="239580" cy="72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6F4A0650-963F-4958-979A-C1CB9E1DDD09}"/>
              </a:ext>
            </a:extLst>
          </p:cNvPr>
          <p:cNvSpPr txBox="1"/>
          <p:nvPr/>
        </p:nvSpPr>
        <p:spPr>
          <a:xfrm>
            <a:off x="6335249" y="6156377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C55DB388-B758-43EA-869E-5D0CDE606EFD}"/>
              </a:ext>
            </a:extLst>
          </p:cNvPr>
          <p:cNvGrpSpPr/>
          <p:nvPr/>
        </p:nvGrpSpPr>
        <p:grpSpPr>
          <a:xfrm>
            <a:off x="6730716" y="5446554"/>
            <a:ext cx="239580" cy="720000"/>
            <a:chOff x="3445729" y="5741259"/>
            <a:chExt cx="239580" cy="720000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4478F170-C7F4-4152-B92C-9C8BC9B21DA1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5D39199-C3BB-4DBC-A05A-13659717CEB5}"/>
                </a:ext>
              </a:extLst>
            </p:cNvPr>
            <p:cNvSpPr/>
            <p:nvPr/>
          </p:nvSpPr>
          <p:spPr>
            <a:xfrm>
              <a:off x="3483679" y="6137892"/>
              <a:ext cx="180000" cy="180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4C1264C2-AFBE-4084-8BDB-BC9D37F88325}"/>
              </a:ext>
            </a:extLst>
          </p:cNvPr>
          <p:cNvCxnSpPr>
            <a:cxnSpLocks/>
          </p:cNvCxnSpPr>
          <p:nvPr/>
        </p:nvCxnSpPr>
        <p:spPr>
          <a:xfrm flipV="1">
            <a:off x="6858666" y="512769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0D50BFEA-0010-42FA-B408-6E2158070C07}"/>
              </a:ext>
            </a:extLst>
          </p:cNvPr>
          <p:cNvSpPr/>
          <p:nvPr/>
        </p:nvSpPr>
        <p:spPr>
          <a:xfrm>
            <a:off x="2994361" y="3824507"/>
            <a:ext cx="5520989" cy="1291009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FC46D8F5-817F-43A7-8C60-5779749B5315}"/>
              </a:ext>
            </a:extLst>
          </p:cNvPr>
          <p:cNvCxnSpPr>
            <a:cxnSpLocks/>
          </p:cNvCxnSpPr>
          <p:nvPr/>
        </p:nvCxnSpPr>
        <p:spPr>
          <a:xfrm flipH="1">
            <a:off x="4627593" y="2000857"/>
            <a:ext cx="0" cy="54196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F47FB3B5-0643-4F6D-B329-2496F884B4A6}"/>
              </a:ext>
            </a:extLst>
          </p:cNvPr>
          <p:cNvCxnSpPr>
            <a:cxnSpLocks/>
          </p:cNvCxnSpPr>
          <p:nvPr/>
        </p:nvCxnSpPr>
        <p:spPr>
          <a:xfrm flipH="1">
            <a:off x="5747209" y="1990335"/>
            <a:ext cx="0" cy="54196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8D2FC6BF-EF09-4271-B37D-37DCFF09963A}"/>
              </a:ext>
            </a:extLst>
          </p:cNvPr>
          <p:cNvCxnSpPr>
            <a:cxnSpLocks/>
          </p:cNvCxnSpPr>
          <p:nvPr/>
        </p:nvCxnSpPr>
        <p:spPr>
          <a:xfrm flipH="1">
            <a:off x="6858666" y="2000857"/>
            <a:ext cx="0" cy="54196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198FBC5B-063F-4171-8168-F9635CBBA6B5}"/>
              </a:ext>
            </a:extLst>
          </p:cNvPr>
          <p:cNvGrpSpPr/>
          <p:nvPr/>
        </p:nvGrpSpPr>
        <p:grpSpPr>
          <a:xfrm>
            <a:off x="4516162" y="1243758"/>
            <a:ext cx="239580" cy="720000"/>
            <a:chOff x="3445729" y="5741259"/>
            <a:chExt cx="239580" cy="720000"/>
          </a:xfrm>
        </p:grpSpPr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3F93077F-00B9-4023-91E0-CEE007D3DC58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5" name="橢圓 114">
              <a:extLst>
                <a:ext uri="{FF2B5EF4-FFF2-40B4-BE49-F238E27FC236}">
                  <a16:creationId xmlns:a16="http://schemas.microsoft.com/office/drawing/2014/main" id="{51A2BB40-B491-4081-BF40-25F3BBC170EB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F6C53133-617F-469E-8F74-D4AEA08DD38E}"/>
              </a:ext>
            </a:extLst>
          </p:cNvPr>
          <p:cNvGrpSpPr/>
          <p:nvPr/>
        </p:nvGrpSpPr>
        <p:grpSpPr>
          <a:xfrm>
            <a:off x="5620278" y="1215311"/>
            <a:ext cx="239580" cy="720000"/>
            <a:chOff x="3445729" y="5741259"/>
            <a:chExt cx="239580" cy="720000"/>
          </a:xfrm>
        </p:grpSpPr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FEAEA6E5-0C12-41C0-B6BB-72BB9C10D769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8" name="橢圓 117">
              <a:extLst>
                <a:ext uri="{FF2B5EF4-FFF2-40B4-BE49-F238E27FC236}">
                  <a16:creationId xmlns:a16="http://schemas.microsoft.com/office/drawing/2014/main" id="{9AA149AD-FF4B-44D0-82F7-7C9E3B3229EB}"/>
                </a:ext>
              </a:extLst>
            </p:cNvPr>
            <p:cNvSpPr/>
            <p:nvPr/>
          </p:nvSpPr>
          <p:spPr>
            <a:xfrm>
              <a:off x="3483679" y="6137892"/>
              <a:ext cx="180000" cy="180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19" name="群組 118">
            <a:extLst>
              <a:ext uri="{FF2B5EF4-FFF2-40B4-BE49-F238E27FC236}">
                <a16:creationId xmlns:a16="http://schemas.microsoft.com/office/drawing/2014/main" id="{3BFAC780-C29B-4E9A-B827-C089F8EE80A7}"/>
              </a:ext>
            </a:extLst>
          </p:cNvPr>
          <p:cNvGrpSpPr/>
          <p:nvPr/>
        </p:nvGrpSpPr>
        <p:grpSpPr>
          <a:xfrm>
            <a:off x="6730716" y="1215311"/>
            <a:ext cx="239580" cy="736290"/>
            <a:chOff x="3445729" y="5741259"/>
            <a:chExt cx="239580" cy="736290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FDC5D567-E3AF-4B7F-9735-97FB3F40B8CA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1" name="橢圓 120">
              <a:extLst>
                <a:ext uri="{FF2B5EF4-FFF2-40B4-BE49-F238E27FC236}">
                  <a16:creationId xmlns:a16="http://schemas.microsoft.com/office/drawing/2014/main" id="{878D2C3F-C1FF-4380-843F-489EBB47B44C}"/>
                </a:ext>
              </a:extLst>
            </p:cNvPr>
            <p:cNvSpPr/>
            <p:nvPr/>
          </p:nvSpPr>
          <p:spPr>
            <a:xfrm>
              <a:off x="3483679" y="6297549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02C3A4B4-1343-4267-B42F-54FAD141B727}"/>
              </a:ext>
            </a:extLst>
          </p:cNvPr>
          <p:cNvSpPr txBox="1"/>
          <p:nvPr/>
        </p:nvSpPr>
        <p:spPr>
          <a:xfrm>
            <a:off x="4112336" y="792316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1DE4A54F-C060-4A3F-9845-A8624E98517C}"/>
              </a:ext>
            </a:extLst>
          </p:cNvPr>
          <p:cNvSpPr txBox="1"/>
          <p:nvPr/>
        </p:nvSpPr>
        <p:spPr>
          <a:xfrm>
            <a:off x="5223792" y="792316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65871C06-4369-4CE4-9213-08B962BF210D}"/>
              </a:ext>
            </a:extLst>
          </p:cNvPr>
          <p:cNvSpPr txBox="1"/>
          <p:nvPr/>
        </p:nvSpPr>
        <p:spPr>
          <a:xfrm>
            <a:off x="6326876" y="792316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習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05C110A5-87AF-42D7-9B8D-BF94932E028D}"/>
              </a:ext>
            </a:extLst>
          </p:cNvPr>
          <p:cNvSpPr txBox="1"/>
          <p:nvPr/>
        </p:nvSpPr>
        <p:spPr>
          <a:xfrm>
            <a:off x="328330" y="6231521"/>
            <a:ext cx="225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Label: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   器   學   習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9F39B6A-C7A7-4504-ADCF-A7A3D3122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366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0C162C-E13F-46DA-A8D8-CD509F462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Hokkien</a:t>
            </a:r>
            <a:r>
              <a:rPr lang="en-US" altLang="zh-TW" dirty="0"/>
              <a:t> 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閩南語、台語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5" name="72">
            <a:hlinkClick r:id="" action="ppaction://media"/>
            <a:extLst>
              <a:ext uri="{FF2B5EF4-FFF2-40B4-BE49-F238E27FC236}">
                <a16:creationId xmlns:a16="http://schemas.microsoft.com/office/drawing/2014/main" id="{ACBE49DC-12CA-42AE-B4D6-0C19ED0DAC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26595" y="1862344"/>
            <a:ext cx="406400" cy="4064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0C97282-B7C3-4C41-A401-2B3EB5A215AA}"/>
              </a:ext>
            </a:extLst>
          </p:cNvPr>
          <p:cNvSpPr txBox="1"/>
          <p:nvPr/>
        </p:nvSpPr>
        <p:spPr>
          <a:xfrm>
            <a:off x="2481697" y="1803934"/>
            <a:ext cx="4253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你 的 身 體 撐 不 住</a:t>
            </a:r>
          </a:p>
        </p:txBody>
      </p:sp>
      <p:pic>
        <p:nvPicPr>
          <p:cNvPr id="17" name="140">
            <a:hlinkClick r:id="" action="ppaction://media"/>
            <a:extLst>
              <a:ext uri="{FF2B5EF4-FFF2-40B4-BE49-F238E27FC236}">
                <a16:creationId xmlns:a16="http://schemas.microsoft.com/office/drawing/2014/main" id="{50B92777-3933-4D3F-B3D9-A4BF0F6B418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15762" y="2776632"/>
            <a:ext cx="406400" cy="4064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563EA0DF-989E-4C6F-9D0E-652785DD5AC3}"/>
              </a:ext>
            </a:extLst>
          </p:cNvPr>
          <p:cNvSpPr txBox="1"/>
          <p:nvPr/>
        </p:nvSpPr>
        <p:spPr>
          <a:xfrm>
            <a:off x="2481697" y="2681844"/>
            <a:ext cx="4487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沒 事 你 為 什 麼 要 請 假</a:t>
            </a:r>
          </a:p>
        </p:txBody>
      </p:sp>
      <p:pic>
        <p:nvPicPr>
          <p:cNvPr id="19" name="249">
            <a:hlinkClick r:id="" action="ppaction://media"/>
            <a:extLst>
              <a:ext uri="{FF2B5EF4-FFF2-40B4-BE49-F238E27FC236}">
                <a16:creationId xmlns:a16="http://schemas.microsoft.com/office/drawing/2014/main" id="{8A90AD1B-E648-4534-B822-C7B30DBAA4B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26595" y="3690920"/>
            <a:ext cx="406400" cy="4064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8F5CEFAC-CF94-4D90-BBF6-0138B0BC2B2A}"/>
              </a:ext>
            </a:extLst>
          </p:cNvPr>
          <p:cNvSpPr txBox="1"/>
          <p:nvPr/>
        </p:nvSpPr>
        <p:spPr>
          <a:xfrm>
            <a:off x="2481697" y="3618165"/>
            <a:ext cx="4487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要 生 了 嗎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115CC2D-67CA-400A-9241-292CE6572190}"/>
              </a:ext>
            </a:extLst>
          </p:cNvPr>
          <p:cNvSpPr txBox="1"/>
          <p:nvPr/>
        </p:nvSpPr>
        <p:spPr>
          <a:xfrm>
            <a:off x="4656567" y="3624995"/>
            <a:ext cx="4487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Answer: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不 會 膩 嗎</a:t>
            </a:r>
          </a:p>
        </p:txBody>
      </p:sp>
      <p:pic>
        <p:nvPicPr>
          <p:cNvPr id="22" name="64">
            <a:hlinkClick r:id="" action="ppaction://media"/>
            <a:extLst>
              <a:ext uri="{FF2B5EF4-FFF2-40B4-BE49-F238E27FC236}">
                <a16:creationId xmlns:a16="http://schemas.microsoft.com/office/drawing/2014/main" id="{4473033A-367B-493D-80CF-3CA4A1FCD1F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26595" y="4632712"/>
            <a:ext cx="406400" cy="40640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C812999E-1AAE-4EF7-8519-A8CB59D272CD}"/>
              </a:ext>
            </a:extLst>
          </p:cNvPr>
          <p:cNvSpPr txBox="1"/>
          <p:nvPr/>
        </p:nvSpPr>
        <p:spPr>
          <a:xfrm>
            <a:off x="2454478" y="4584536"/>
            <a:ext cx="4487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我 有 幫 廠 長 拜 託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95FE28F-E877-4180-9CC8-E53458801255}"/>
              </a:ext>
            </a:extLst>
          </p:cNvPr>
          <p:cNvSpPr txBox="1"/>
          <p:nvPr/>
        </p:nvSpPr>
        <p:spPr>
          <a:xfrm>
            <a:off x="2454478" y="5237214"/>
            <a:ext cx="4487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Answer: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我 拜 託 廠 長 了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CB8FF0-4153-44F0-B656-9522B7FACFF3}"/>
              </a:ext>
            </a:extLst>
          </p:cNvPr>
          <p:cNvSpPr txBox="1"/>
          <p:nvPr/>
        </p:nvSpPr>
        <p:spPr>
          <a:xfrm>
            <a:off x="368559" y="6060290"/>
            <a:ext cx="8406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To learn more: </a:t>
            </a:r>
            <a:r>
              <a:rPr lang="zh-TW" altLang="en-US" dirty="0"/>
              <a:t>https://sites.google.com/speech.ntut.edu.tw/fsw/home/challenge-2020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0FF1D45-053B-46EC-B040-E257AAFF42D2}"/>
              </a:ext>
            </a:extLst>
          </p:cNvPr>
          <p:cNvSpPr txBox="1"/>
          <p:nvPr/>
        </p:nvSpPr>
        <p:spPr>
          <a:xfrm>
            <a:off x="5791064" y="98779"/>
            <a:ext cx="333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感謝 李仲翊 同學提供實驗結果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68EC13-27B4-4095-9074-B48412A5A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32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3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87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95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66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6" grpId="0"/>
      <p:bldP spid="18" grpId="0"/>
      <p:bldP spid="20" grpId="0"/>
      <p:bldP spid="21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04AFE58-078F-4814-8C57-7E59C8A26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9429" y="736109"/>
            <a:ext cx="4647734" cy="363209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A60EAFB-940A-449D-A724-459912FAF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50" y="300992"/>
            <a:ext cx="3565979" cy="1325563"/>
          </a:xfrm>
        </p:spPr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Text-to-Speech (TTS) Synthesis  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4EEDBA1-793C-429A-9583-5E679EEFE732}"/>
              </a:ext>
            </a:extLst>
          </p:cNvPr>
          <p:cNvSpPr txBox="1"/>
          <p:nvPr/>
        </p:nvSpPr>
        <p:spPr>
          <a:xfrm>
            <a:off x="3734146" y="300992"/>
            <a:ext cx="485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感謝張凱為同學提供實驗結果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44ABF0A-DEC2-4840-BA5B-89681046A5BA}"/>
              </a:ext>
            </a:extLst>
          </p:cNvPr>
          <p:cNvSpPr txBox="1"/>
          <p:nvPr/>
        </p:nvSpPr>
        <p:spPr>
          <a:xfrm>
            <a:off x="1680196" y="4671643"/>
            <a:ext cx="5025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歡迎來到台大語音處理實驗室</a:t>
            </a:r>
          </a:p>
        </p:txBody>
      </p:sp>
      <p:pic>
        <p:nvPicPr>
          <p:cNvPr id="7" name="歡迎來到台大語音處理實驗室">
            <a:hlinkClick r:id="" action="ppaction://media"/>
            <a:extLst>
              <a:ext uri="{FF2B5EF4-FFF2-40B4-BE49-F238E27FC236}">
                <a16:creationId xmlns:a16="http://schemas.microsoft.com/office/drawing/2014/main" id="{F8AB68F1-D49F-4FA9-BCE1-17460EE42C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41149" y="4589514"/>
            <a:ext cx="609600" cy="6096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41EF75C-7A24-49F3-9EEF-3E20548E1FCF}"/>
              </a:ext>
            </a:extLst>
          </p:cNvPr>
          <p:cNvSpPr/>
          <p:nvPr/>
        </p:nvSpPr>
        <p:spPr>
          <a:xfrm>
            <a:off x="489165" y="4035130"/>
            <a:ext cx="3943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新細明體" panose="02020500000000000000" pitchFamily="18" charset="-120"/>
                <a:cs typeface="+mn-cs"/>
              </a:rPr>
              <a:t>Source of data</a:t>
            </a:r>
            <a:r>
              <a:rPr lang="en-US" altLang="zh-TW" dirty="0">
                <a:solidFill>
                  <a:prstClr val="black"/>
                </a:solidFill>
                <a:latin typeface="Helvetica Neue"/>
                <a:ea typeface="新細明體" panose="02020500000000000000" pitchFamily="18" charset="-120"/>
              </a:rPr>
              <a:t>: </a:t>
            </a:r>
            <a:r>
              <a:rPr kumimoji="0" lang="zh-TW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新細明體" panose="02020500000000000000" pitchFamily="18" charset="-120"/>
                <a:cs typeface="+mn-cs"/>
              </a:rPr>
              <a:t>台灣媠聲</a:t>
            </a:r>
            <a:r>
              <a:rPr kumimoji="0" lang="en-US" altLang="zh-TW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新細明體" panose="02020500000000000000" pitchFamily="18" charset="-120"/>
                <a:cs typeface="+mn-cs"/>
              </a:rPr>
              <a:t>2.0</a:t>
            </a:r>
            <a:endParaRPr kumimoji="0" lang="zh-TW" alt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audioclip-1586244988-6816">
            <a:hlinkClick r:id="" action="ppaction://media"/>
            <a:extLst>
              <a:ext uri="{FF2B5EF4-FFF2-40B4-BE49-F238E27FC236}">
                <a16:creationId xmlns:a16="http://schemas.microsoft.com/office/drawing/2014/main" id="{CBAF1F87-EDF1-42DB-8802-70B63A01E7F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43679" y="5573173"/>
            <a:ext cx="609600" cy="6096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41C3D84-3945-42AA-AC9D-93DAA716089A}"/>
              </a:ext>
            </a:extLst>
          </p:cNvPr>
          <p:cNvSpPr txBox="1"/>
          <p:nvPr/>
        </p:nvSpPr>
        <p:spPr>
          <a:xfrm>
            <a:off x="1680196" y="5528127"/>
            <a:ext cx="4483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最近肺炎真嚴重，要記得戴口罩、勤洗手，有病就要看醫生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BCF43B3-F5D3-479B-9B3B-168162F39E60}"/>
              </a:ext>
            </a:extLst>
          </p:cNvPr>
          <p:cNvSpPr txBox="1"/>
          <p:nvPr/>
        </p:nvSpPr>
        <p:spPr>
          <a:xfrm>
            <a:off x="489165" y="3068855"/>
            <a:ext cx="304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Taiwanese Speech Synthesis</a:t>
            </a:r>
            <a:endParaRPr lang="zh-TW" altLang="en-US" sz="2800" b="1" i="1" u="sng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0F5D3B-3222-4411-84BA-08DDEF6E0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4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6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681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vide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11" grpId="0"/>
      <p:bldP spid="17" grpId="0"/>
      <p:bldP spid="16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B8959E3-E8A6-45AA-8F61-5262B0CC7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284" y="3758251"/>
            <a:ext cx="7125694" cy="26864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3337393-8804-4C87-9337-E965E034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Seq2seq for Chatbot</a:t>
            </a:r>
            <a:endParaRPr lang="zh-TW" altLang="en-US" dirty="0"/>
          </a:p>
        </p:txBody>
      </p:sp>
      <p:sp>
        <p:nvSpPr>
          <p:cNvPr id="20" name="圓角矩形 10">
            <a:extLst>
              <a:ext uri="{FF2B5EF4-FFF2-40B4-BE49-F238E27FC236}">
                <a16:creationId xmlns:a16="http://schemas.microsoft.com/office/drawing/2014/main" id="{A2084664-BB11-447B-8B5D-08E8F99D8BD5}"/>
              </a:ext>
            </a:extLst>
          </p:cNvPr>
          <p:cNvSpPr/>
          <p:nvPr/>
        </p:nvSpPr>
        <p:spPr>
          <a:xfrm>
            <a:off x="3218107" y="2260144"/>
            <a:ext cx="1716395" cy="989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F2766CF3-A280-48A4-90A6-032317F60ED7}"/>
              </a:ext>
            </a:extLst>
          </p:cNvPr>
          <p:cNvCxnSpPr/>
          <p:nvPr/>
        </p:nvCxnSpPr>
        <p:spPr>
          <a:xfrm>
            <a:off x="2369022" y="2765873"/>
            <a:ext cx="8490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98EA646F-5A30-49BE-BCF9-5088944C0BD4}"/>
              </a:ext>
            </a:extLst>
          </p:cNvPr>
          <p:cNvCxnSpPr/>
          <p:nvPr/>
        </p:nvCxnSpPr>
        <p:spPr>
          <a:xfrm>
            <a:off x="4934502" y="2771315"/>
            <a:ext cx="8490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0275711-BCE2-4484-935C-42E70B5110D5}"/>
              </a:ext>
            </a:extLst>
          </p:cNvPr>
          <p:cNvSpPr txBox="1"/>
          <p:nvPr/>
        </p:nvSpPr>
        <p:spPr>
          <a:xfrm>
            <a:off x="1251938" y="2515952"/>
            <a:ext cx="1231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066C161-B337-4996-9432-494E58391B20}"/>
              </a:ext>
            </a:extLst>
          </p:cNvPr>
          <p:cNvSpPr txBox="1"/>
          <p:nvPr/>
        </p:nvSpPr>
        <p:spPr>
          <a:xfrm>
            <a:off x="452196" y="4698649"/>
            <a:ext cx="12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</a:t>
            </a:r>
          </a:p>
          <a:p>
            <a:r>
              <a:rPr lang="en-US" altLang="zh-TW" sz="2400" dirty="0"/>
              <a:t>data:</a:t>
            </a:r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4F08405-A4AC-4DC1-AECC-8A22BF424A1D}"/>
              </a:ext>
            </a:extLst>
          </p:cNvPr>
          <p:cNvSpPr txBox="1"/>
          <p:nvPr/>
        </p:nvSpPr>
        <p:spPr>
          <a:xfrm>
            <a:off x="5757451" y="2535040"/>
            <a:ext cx="1532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response</a:t>
            </a:r>
            <a:endParaRPr lang="zh-TW" altLang="en-US" sz="2400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03DEACE-239A-418D-8B08-45D39B240EAD}"/>
              </a:ext>
            </a:extLst>
          </p:cNvPr>
          <p:cNvSpPr/>
          <p:nvPr/>
        </p:nvSpPr>
        <p:spPr>
          <a:xfrm>
            <a:off x="1880224" y="3810187"/>
            <a:ext cx="3488412" cy="4685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A2012A-534A-4597-A6C1-6B9C8120DF95}"/>
              </a:ext>
            </a:extLst>
          </p:cNvPr>
          <p:cNvSpPr txBox="1"/>
          <p:nvPr/>
        </p:nvSpPr>
        <p:spPr>
          <a:xfrm>
            <a:off x="1433790" y="2901351"/>
            <a:ext cx="867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“Hi”</a:t>
            </a:r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A4E1F7D-EDB6-4B47-A19C-B8A3DFA61801}"/>
              </a:ext>
            </a:extLst>
          </p:cNvPr>
          <p:cNvSpPr txBox="1"/>
          <p:nvPr/>
        </p:nvSpPr>
        <p:spPr>
          <a:xfrm>
            <a:off x="4531973" y="1543410"/>
            <a:ext cx="398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“Hello! How are you today?”</a:t>
            </a:r>
            <a:endParaRPr lang="zh-TW" altLang="en-US" sz="2400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BB137CE-F70E-458C-A1F0-C2D20A2A3A0D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508163" y="2005075"/>
            <a:ext cx="0" cy="52996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03DC2F7-E31E-4B02-9DD4-A4392D2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77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animBg="1"/>
      <p:bldP spid="6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5C0DACA-7C1E-470C-B64D-04C7F592AEC1}"/>
              </a:ext>
            </a:extLst>
          </p:cNvPr>
          <p:cNvGrpSpPr/>
          <p:nvPr/>
        </p:nvGrpSpPr>
        <p:grpSpPr>
          <a:xfrm>
            <a:off x="1910108" y="767217"/>
            <a:ext cx="7105261" cy="4089121"/>
            <a:chOff x="1532610" y="2038626"/>
            <a:chExt cx="7105261" cy="4089121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D0EC2D4-625A-4432-BDA5-181F634FB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610" y="2038626"/>
              <a:ext cx="6419176" cy="3911684"/>
            </a:xfrm>
            <a:prstGeom prst="rect">
              <a:avLst/>
            </a:prstGeom>
          </p:spPr>
        </p:pic>
        <p:pic>
          <p:nvPicPr>
            <p:cNvPr id="6" name="Picture 2" descr="decaNLP Logo">
              <a:extLst>
                <a:ext uri="{FF2B5EF4-FFF2-40B4-BE49-F238E27FC236}">
                  <a16:creationId xmlns:a16="http://schemas.microsoft.com/office/drawing/2014/main" id="{F3DC85DB-4480-494B-9E3E-E318803174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6528" y="5496283"/>
              <a:ext cx="2391343" cy="631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2CDDC2BB-DAF8-4F59-B549-81393F6BEE8E}"/>
              </a:ext>
            </a:extLst>
          </p:cNvPr>
          <p:cNvSpPr txBox="1"/>
          <p:nvPr/>
        </p:nvSpPr>
        <p:spPr>
          <a:xfrm>
            <a:off x="180854" y="60637"/>
            <a:ext cx="86681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i="1" u="sng" dirty="0"/>
              <a:t>Most Natural Language Processing applications … </a:t>
            </a:r>
            <a:endParaRPr lang="zh-TW" altLang="en-US" sz="3200" b="1" i="1" u="sng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97E59CD-AE96-471B-92C8-E3DA25EDC114}"/>
              </a:ext>
            </a:extLst>
          </p:cNvPr>
          <p:cNvSpPr txBox="1"/>
          <p:nvPr/>
        </p:nvSpPr>
        <p:spPr>
          <a:xfrm>
            <a:off x="347954" y="4903605"/>
            <a:ext cx="3887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QA</a:t>
            </a:r>
            <a:r>
              <a:rPr lang="en-US" altLang="zh-TW" sz="2400" dirty="0"/>
              <a:t> can be done by </a:t>
            </a:r>
            <a:r>
              <a:rPr lang="en-US" altLang="zh-TW" sz="2400" b="1" dirty="0"/>
              <a:t>seq2seq</a:t>
            </a:r>
            <a:endParaRPr lang="zh-TW" altLang="en-US" sz="2400" b="1" dirty="0"/>
          </a:p>
        </p:txBody>
      </p:sp>
      <p:sp>
        <p:nvSpPr>
          <p:cNvPr id="16" name="圓角矩形 10">
            <a:extLst>
              <a:ext uri="{FF2B5EF4-FFF2-40B4-BE49-F238E27FC236}">
                <a16:creationId xmlns:a16="http://schemas.microsoft.com/office/drawing/2014/main" id="{366FBBB5-7CA8-48ED-93FB-8E12111709FD}"/>
              </a:ext>
            </a:extLst>
          </p:cNvPr>
          <p:cNvSpPr/>
          <p:nvPr/>
        </p:nvSpPr>
        <p:spPr>
          <a:xfrm>
            <a:off x="4908755" y="5254120"/>
            <a:ext cx="1716395" cy="9079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40A44E6-FF43-43FB-8F31-263CF350392A}"/>
              </a:ext>
            </a:extLst>
          </p:cNvPr>
          <p:cNvCxnSpPr/>
          <p:nvPr/>
        </p:nvCxnSpPr>
        <p:spPr>
          <a:xfrm>
            <a:off x="4059670" y="5713371"/>
            <a:ext cx="8490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F04E765-2556-42A2-9173-285951C5AEB7}"/>
              </a:ext>
            </a:extLst>
          </p:cNvPr>
          <p:cNvCxnSpPr/>
          <p:nvPr/>
        </p:nvCxnSpPr>
        <p:spPr>
          <a:xfrm>
            <a:off x="6625150" y="5717909"/>
            <a:ext cx="8490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EE92BC0-30F0-4F39-AA44-D1EB4B1A1249}"/>
              </a:ext>
            </a:extLst>
          </p:cNvPr>
          <p:cNvSpPr txBox="1"/>
          <p:nvPr/>
        </p:nvSpPr>
        <p:spPr>
          <a:xfrm>
            <a:off x="1006058" y="5487075"/>
            <a:ext cx="3041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ea typeface="微軟正黑體" panose="020B0604030504040204" pitchFamily="34" charset="-120"/>
              </a:rPr>
              <a:t>question, context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A803603-54C6-41BD-A837-194812FB998E}"/>
              </a:ext>
            </a:extLst>
          </p:cNvPr>
          <p:cNvSpPr txBox="1"/>
          <p:nvPr/>
        </p:nvSpPr>
        <p:spPr>
          <a:xfrm>
            <a:off x="7511987" y="5477257"/>
            <a:ext cx="1973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answer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E032A48-0531-4119-9000-48D0DB6823D6}"/>
              </a:ext>
            </a:extLst>
          </p:cNvPr>
          <p:cNvSpPr txBox="1"/>
          <p:nvPr/>
        </p:nvSpPr>
        <p:spPr>
          <a:xfrm>
            <a:off x="4104716" y="6151032"/>
            <a:ext cx="47442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https://arxiv.org/abs/1806.08730</a:t>
            </a:r>
            <a:endParaRPr lang="en-US" altLang="zh-TW" dirty="0"/>
          </a:p>
          <a:p>
            <a:r>
              <a:rPr lang="en-US" altLang="zh-TW" dirty="0"/>
              <a:t>https://arxiv.org/abs/1909.03329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3A2AD3C-05E0-4FAE-A9F2-6992B6D52D0E}"/>
              </a:ext>
            </a:extLst>
          </p:cNvPr>
          <p:cNvSpPr txBox="1"/>
          <p:nvPr/>
        </p:nvSpPr>
        <p:spPr>
          <a:xfrm>
            <a:off x="128631" y="2082011"/>
            <a:ext cx="18580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Question Answering (QA)</a:t>
            </a:r>
            <a:endParaRPr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1B5E9A-BE09-4B05-9F83-7251BF85052B}"/>
              </a:ext>
            </a:extLst>
          </p:cNvPr>
          <p:cNvSpPr txBox="1"/>
          <p:nvPr/>
        </p:nvSpPr>
        <p:spPr>
          <a:xfrm>
            <a:off x="2146273" y="4315443"/>
            <a:ext cx="23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(sentiment analysis)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3D53E73-390B-446C-9A0F-A8B2C8E8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13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19" grpId="0"/>
      <p:bldP spid="15" grpId="0"/>
      <p:bldP spid="13" grpId="0"/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9D91F72-FEAF-49F6-A044-0D3F5D14D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567" y="1488060"/>
            <a:ext cx="5937395" cy="43580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DD8E3C3-1515-4726-8B81-612ACCFE5A90}"/>
              </a:ext>
            </a:extLst>
          </p:cNvPr>
          <p:cNvSpPr txBox="1"/>
          <p:nvPr/>
        </p:nvSpPr>
        <p:spPr>
          <a:xfrm>
            <a:off x="450735" y="245382"/>
            <a:ext cx="8501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/>
              <a:t>Deep Learning for Human Language Processing </a:t>
            </a:r>
          </a:p>
          <a:p>
            <a:pPr algn="ctr"/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深度學習與人類語言處理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F51B2F-3C3B-4850-B61B-8F7F210D9A1A}"/>
              </a:ext>
            </a:extLst>
          </p:cNvPr>
          <p:cNvSpPr txBox="1"/>
          <p:nvPr/>
        </p:nvSpPr>
        <p:spPr>
          <a:xfrm>
            <a:off x="730551" y="6011551"/>
            <a:ext cx="7972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Source webpage: </a:t>
            </a:r>
            <a:r>
              <a:rPr lang="zh-TW" altLang="en-US" dirty="0"/>
              <a:t>https://speech.ee.ntu.edu.tw/~hylee/dlhlp/2020-spring.html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CA34229-FF9F-4286-83E5-31DB12D50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092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</TotalTime>
  <Words>1805</Words>
  <Application>Microsoft Office PowerPoint</Application>
  <PresentationFormat>如螢幕大小 (4:3)</PresentationFormat>
  <Paragraphs>662</Paragraphs>
  <Slides>45</Slides>
  <Notes>30</Notes>
  <HiddenSlides>0</HiddenSlides>
  <MMClips>6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6" baseType="lpstr">
      <vt:lpstr>Helvetica Neue</vt:lpstr>
      <vt:lpstr>Lucida Grande</vt:lpstr>
      <vt:lpstr>NimbusRomNo9L-Medi</vt:lpstr>
      <vt:lpstr>微軟正黑體</vt:lpstr>
      <vt:lpstr>Arial</vt:lpstr>
      <vt:lpstr>Arial</vt:lpstr>
      <vt:lpstr>Calibri</vt:lpstr>
      <vt:lpstr>Calibri Light</vt:lpstr>
      <vt:lpstr>Cambria Math</vt:lpstr>
      <vt:lpstr>Wingdings</vt:lpstr>
      <vt:lpstr>Office 佈景主題</vt:lpstr>
      <vt:lpstr>Transformer</vt:lpstr>
      <vt:lpstr>PowerPoint 簡報</vt:lpstr>
      <vt:lpstr>Hokkien (閩南語、台語)</vt:lpstr>
      <vt:lpstr>Hokkien (閩南語、台語)</vt:lpstr>
      <vt:lpstr>Hokkien (閩南語、台語)</vt:lpstr>
      <vt:lpstr>Text-to-Speech (TTS) Synthesis  </vt:lpstr>
      <vt:lpstr>Seq2seq for Chatbot</vt:lpstr>
      <vt:lpstr>PowerPoint 簡報</vt:lpstr>
      <vt:lpstr>PowerPoint 簡報</vt:lpstr>
      <vt:lpstr>PowerPoint 簡報</vt:lpstr>
      <vt:lpstr>PowerPoint 簡報</vt:lpstr>
      <vt:lpstr>PowerPoint 簡報</vt:lpstr>
      <vt:lpstr>Seq2seq for  Multi-label Classification</vt:lpstr>
      <vt:lpstr>Seq2seq for  Object Detection</vt:lpstr>
      <vt:lpstr>Seq2seq </vt:lpstr>
      <vt:lpstr>Encoder</vt:lpstr>
      <vt:lpstr>Encoder </vt:lpstr>
      <vt:lpstr>PowerPoint 簡報</vt:lpstr>
      <vt:lpstr>PowerPoint 簡報</vt:lpstr>
      <vt:lpstr>PowerPoint 簡報</vt:lpstr>
      <vt:lpstr>To learn more ……</vt:lpstr>
      <vt:lpstr>Decoder</vt:lpstr>
      <vt:lpstr>Decoder  – Autoregressive (AT) </vt:lpstr>
      <vt:lpstr>Autoregressive </vt:lpstr>
      <vt:lpstr>Autoregressive </vt:lpstr>
      <vt:lpstr>PowerPoint 簡報</vt:lpstr>
      <vt:lpstr>PowerPoint 簡報</vt:lpstr>
      <vt:lpstr>PowerPoint 簡報</vt:lpstr>
      <vt:lpstr>PowerPoint 簡報</vt:lpstr>
      <vt:lpstr>Autoregressive </vt:lpstr>
      <vt:lpstr>Autoregressive </vt:lpstr>
      <vt:lpstr>推文接龍 (Tweet Solitaire)</vt:lpstr>
      <vt:lpstr> </vt:lpstr>
      <vt:lpstr>Autoregressive </vt:lpstr>
      <vt:lpstr>Decoder  – Non-autoregressive (NAT) </vt:lpstr>
      <vt:lpstr>AT v.s. NAT</vt:lpstr>
      <vt:lpstr>To learn more ……</vt:lpstr>
      <vt:lpstr>PowerPoint 簡報</vt:lpstr>
      <vt:lpstr>Encoder-Decoder </vt:lpstr>
      <vt:lpstr>PowerPoint 簡報</vt:lpstr>
      <vt:lpstr>PowerPoint 簡報</vt:lpstr>
      <vt:lpstr>Training</vt:lpstr>
      <vt:lpstr>Training </vt:lpstr>
      <vt:lpstr>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</dc:title>
  <dc:creator>Lee</dc:creator>
  <cp:lastModifiedBy>Hung-yi Lee</cp:lastModifiedBy>
  <cp:revision>136</cp:revision>
  <dcterms:created xsi:type="dcterms:W3CDTF">2020-08-11T17:28:58Z</dcterms:created>
  <dcterms:modified xsi:type="dcterms:W3CDTF">2021-03-26T16:17:21Z</dcterms:modified>
</cp:coreProperties>
</file>